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314" r:id="rId5"/>
    <p:sldId id="315" r:id="rId6"/>
    <p:sldId id="316" r:id="rId7"/>
    <p:sldId id="322" r:id="rId8"/>
    <p:sldId id="323" r:id="rId9"/>
    <p:sldId id="317" r:id="rId10"/>
    <p:sldId id="318" r:id="rId11"/>
    <p:sldId id="319" r:id="rId12"/>
    <p:sldId id="320" r:id="rId13"/>
    <p:sldId id="298" r:id="rId14"/>
  </p:sldIdLst>
  <p:sldSz cx="12192000" cy="6858000"/>
  <p:notesSz cx="6858000" cy="9144000"/>
  <p:embeddedFontLst>
    <p:embeddedFont>
      <p:font typeface="Assistant" pitchFamily="2" charset="-79"/>
      <p:regular r:id="rId16"/>
      <p:bold r:id="rId17"/>
    </p:embeddedFont>
    <p:embeddedFont>
      <p:font typeface="Nunito"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AAF4E3-F685-2A40-AE54-DF5CCC0C4635}">
          <p14:sldIdLst>
            <p14:sldId id="314"/>
            <p14:sldId id="315"/>
            <p14:sldId id="316"/>
            <p14:sldId id="322"/>
            <p14:sldId id="323"/>
            <p14:sldId id="317"/>
            <p14:sldId id="318"/>
            <p14:sldId id="319"/>
            <p14:sldId id="32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a:srgbClr val="D1594C"/>
    <a:srgbClr val="00A0E1"/>
    <a:srgbClr val="01A0E1"/>
    <a:srgbClr val="6AB2BE"/>
    <a:srgbClr val="828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74" autoAdjust="0"/>
    <p:restoredTop sz="59985"/>
  </p:normalViewPr>
  <p:slideViewPr>
    <p:cSldViewPr snapToGrid="0">
      <p:cViewPr varScale="1">
        <p:scale>
          <a:sx n="67" d="100"/>
          <a:sy n="67" d="100"/>
        </p:scale>
        <p:origin x="3128" y="176"/>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BB4C4-FB38-CF49-BA72-832EE28597B4}" type="datetimeFigureOut">
              <a:rPr lang="en-NL" smtClean="0"/>
              <a:t>16/09/2024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C826B-D178-E24D-AF13-C8F91450D69D}" type="slidenum">
              <a:rPr lang="en-NL" smtClean="0"/>
              <a:t>‹#›</a:t>
            </a:fld>
            <a:endParaRPr lang="en-NL"/>
          </a:p>
        </p:txBody>
      </p:sp>
    </p:spTree>
    <p:extLst>
      <p:ext uri="{BB962C8B-B14F-4D97-AF65-F5344CB8AC3E}">
        <p14:creationId xmlns:p14="http://schemas.microsoft.com/office/powerpoint/2010/main" val="413680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SimpleITK/SimpleITK" TargetMode="External"/><Relationship Id="rId7" Type="http://schemas.openxmlformats.org/officeDocument/2006/relationships/hyperlink" Target="https://github.com/SimpleITK/SimpleITK/blob/master/LICENSE"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numfocus.org/" TargetMode="External"/><Relationship Id="rId5" Type="http://schemas.openxmlformats.org/officeDocument/2006/relationships/hyperlink" Target="https://insightsoftwareconsortium.org/" TargetMode="External"/><Relationship Id="rId4" Type="http://schemas.openxmlformats.org/officeDocument/2006/relationships/hyperlink" Target="https://itk.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59C826B-D178-E24D-AF13-C8F91450D69D}" type="slidenum">
              <a:rPr lang="en-NL" smtClean="0"/>
              <a:t>1</a:t>
            </a:fld>
            <a:endParaRPr lang="en-NL"/>
          </a:p>
        </p:txBody>
      </p:sp>
    </p:spTree>
    <p:extLst>
      <p:ext uri="{BB962C8B-B14F-4D97-AF65-F5344CB8AC3E}">
        <p14:creationId xmlns:p14="http://schemas.microsoft.com/office/powerpoint/2010/main" val="2807894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9C826B-D178-E24D-AF13-C8F91450D69D}" type="slidenum">
              <a:rPr lang="en-NL" smtClean="0"/>
              <a:t>10</a:t>
            </a:fld>
            <a:endParaRPr lang="en-NL"/>
          </a:p>
        </p:txBody>
      </p:sp>
    </p:spTree>
    <p:extLst>
      <p:ext uri="{BB962C8B-B14F-4D97-AF65-F5344CB8AC3E}">
        <p14:creationId xmlns:p14="http://schemas.microsoft.com/office/powerpoint/2010/main" val="349553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EE2E6"/>
                </a:solidFill>
                <a:effectLst/>
                <a:latin typeface="Arial" panose="020B0604020202020204" pitchFamily="34" charset="0"/>
                <a:cs typeface="Arial" panose="020B0604020202020204" pitchFamily="34" charset="0"/>
              </a:rPr>
              <a:t>In the realm of medical imaging analysis, registration and segmentation play crucial roles. Registration aligns images, enabling the fusion of data or the tracking of changes over time. Segmentation identifies and labels objects of interest within images. Automation is essential due to high clinical demand, driving the development of robust algorithms for both processes. Moreover, many advanced segmentation techniques utilize image registration, whether implicitly or explicitly.</a:t>
            </a:r>
          </a:p>
          <a:p>
            <a:pPr algn="l"/>
            <a:r>
              <a:rPr lang="en-GB" b="0" i="0" u="none" strike="noStrike" dirty="0">
                <a:solidFill>
                  <a:srgbClr val="DEE2E6"/>
                </a:solidFill>
                <a:effectLst/>
                <a:latin typeface="Arial" panose="020B0604020202020204" pitchFamily="34" charset="0"/>
                <a:cs typeface="Arial" panose="020B0604020202020204" pitchFamily="34" charset="0"/>
                <a:hlinkClick r:id="rId3"/>
              </a:rPr>
              <a:t>SimpleITK</a:t>
            </a:r>
            <a:r>
              <a:rPr lang="en-GB" b="0" i="0" dirty="0">
                <a:solidFill>
                  <a:srgbClr val="DEE2E6"/>
                </a:solidFill>
                <a:effectLst/>
                <a:latin typeface="Arial" panose="020B0604020202020204" pitchFamily="34" charset="0"/>
                <a:cs typeface="Arial" panose="020B0604020202020204" pitchFamily="34" charset="0"/>
              </a:rPr>
              <a:t> (SITK) is a simplified programming interface to the algorithms and data structures of the </a:t>
            </a:r>
            <a:r>
              <a:rPr lang="en-GB" b="0" i="0" u="none" strike="noStrike" dirty="0">
                <a:solidFill>
                  <a:srgbClr val="DEE2E6"/>
                </a:solidFill>
                <a:effectLst/>
                <a:latin typeface="Arial" panose="020B0604020202020204" pitchFamily="34" charset="0"/>
                <a:cs typeface="Arial" panose="020B0604020202020204" pitchFamily="34" charset="0"/>
                <a:hlinkClick r:id="rId4"/>
              </a:rPr>
              <a:t>Insight Toolkit</a:t>
            </a:r>
            <a:r>
              <a:rPr lang="en-GB" b="0" i="0" dirty="0">
                <a:solidFill>
                  <a:srgbClr val="DEE2E6"/>
                </a:solidFill>
                <a:effectLst/>
                <a:latin typeface="Arial" panose="020B0604020202020204" pitchFamily="34" charset="0"/>
                <a:cs typeface="Arial" panose="020B0604020202020204" pitchFamily="34" charset="0"/>
              </a:rPr>
              <a:t> (ITK) for segmentation, registration and advanced image analysis, available in many programming languages (e.g., C++, Python, R, Java, C#, Lua, Ruby).</a:t>
            </a:r>
          </a:p>
          <a:p>
            <a:r>
              <a:rPr lang="en-GB" dirty="0">
                <a:effectLst/>
                <a:latin typeface="Arial" panose="020B0604020202020204" pitchFamily="34" charset="0"/>
                <a:cs typeface="Arial" panose="020B0604020202020204" pitchFamily="34" charset="0"/>
              </a:rPr>
              <a:t>SITK is part of the </a:t>
            </a:r>
            <a:r>
              <a:rPr lang="en-GB" u="none" strike="noStrike" dirty="0">
                <a:effectLst/>
                <a:latin typeface="Arial" panose="020B0604020202020204" pitchFamily="34" charset="0"/>
                <a:cs typeface="Arial" panose="020B0604020202020204" pitchFamily="34" charset="0"/>
                <a:hlinkClick r:id="rId5"/>
              </a:rPr>
              <a:t>Insight Software Consortium</a:t>
            </a:r>
            <a:r>
              <a:rPr lang="en-GB" dirty="0">
                <a:effectLst/>
                <a:latin typeface="Arial" panose="020B0604020202020204" pitchFamily="34" charset="0"/>
                <a:cs typeface="Arial" panose="020B0604020202020204" pitchFamily="34" charset="0"/>
              </a:rPr>
              <a:t> a non-profit educational consortium dedicated to promoting and maintaining open-source, freely available software for medical image analysis. Its copyright is held by </a:t>
            </a:r>
            <a:r>
              <a:rPr lang="en-GB" u="none" strike="noStrike" dirty="0">
                <a:effectLst/>
                <a:latin typeface="Arial" panose="020B0604020202020204" pitchFamily="34" charset="0"/>
                <a:cs typeface="Arial" panose="020B0604020202020204" pitchFamily="34" charset="0"/>
                <a:hlinkClick r:id="rId6"/>
              </a:rPr>
              <a:t>NumFOCUS</a:t>
            </a:r>
            <a:r>
              <a:rPr lang="en-GB" dirty="0">
                <a:effectLst/>
                <a:latin typeface="Arial" panose="020B0604020202020204" pitchFamily="34" charset="0"/>
                <a:cs typeface="Arial" panose="020B0604020202020204" pitchFamily="34" charset="0"/>
              </a:rPr>
              <a:t>, and the software is distributed under the </a:t>
            </a:r>
            <a:r>
              <a:rPr lang="en-GB" u="none" strike="noStrike" dirty="0">
                <a:effectLst/>
                <a:latin typeface="Arial" panose="020B0604020202020204" pitchFamily="34" charset="0"/>
                <a:cs typeface="Arial" panose="020B0604020202020204" pitchFamily="34" charset="0"/>
                <a:hlinkClick r:id="rId7"/>
              </a:rPr>
              <a:t>Apache License 2.0</a:t>
            </a:r>
            <a:r>
              <a:rPr lang="en-GB" dirty="0">
                <a:effectLst/>
                <a:latin typeface="Arial" panose="020B0604020202020204" pitchFamily="34" charset="0"/>
                <a:cs typeface="Arial" panose="020B0604020202020204" pitchFamily="34" charset="0"/>
              </a:rPr>
              <a:t>.</a:t>
            </a:r>
          </a:p>
          <a:p>
            <a:r>
              <a:rPr lang="en-GB" dirty="0">
                <a:effectLst/>
                <a:latin typeface="Arial" panose="020B0604020202020204" pitchFamily="34" charset="0"/>
                <a:cs typeface="Arial" panose="020B0604020202020204" pitchFamily="34" charset="0"/>
              </a:rPr>
              <a:t>In this episode, we use a hands-on approach utilizing Python to show how to use SITK for performing registration and segmentation tasks in medical imaging use cases.</a:t>
            </a: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59C826B-D178-E24D-AF13-C8F91450D69D}" type="slidenum">
              <a:rPr lang="en-NL" smtClean="0"/>
              <a:t>2</a:t>
            </a:fld>
            <a:endParaRPr lang="en-NL"/>
          </a:p>
        </p:txBody>
      </p:sp>
    </p:spTree>
    <p:extLst>
      <p:ext uri="{BB962C8B-B14F-4D97-AF65-F5344CB8AC3E}">
        <p14:creationId xmlns:p14="http://schemas.microsoft.com/office/powerpoint/2010/main" val="77003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0825-5A7C-E29B-2E37-1A3C38BD1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586D22-42E7-9E60-940D-AADFB0BEB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D8F9E-B892-DDAA-DE8B-2E34BDB0C7CF}"/>
              </a:ext>
            </a:extLst>
          </p:cNvPr>
          <p:cNvSpPr>
            <a:spLocks noGrp="1"/>
          </p:cNvSpPr>
          <p:nvPr>
            <p:ph type="body" idx="1"/>
          </p:nvPr>
        </p:nvSpPr>
        <p:spPr/>
        <p:txBody>
          <a:bodyPr/>
          <a:lstStyle/>
          <a:p>
            <a:pPr algn="l"/>
            <a:r>
              <a:rPr lang="en-GB" b="0" i="0" dirty="0">
                <a:solidFill>
                  <a:srgbClr val="DEE2E6"/>
                </a:solidFill>
                <a:effectLst/>
                <a:latin typeface="Arial" panose="020B0604020202020204" pitchFamily="34" charset="0"/>
                <a:cs typeface="Arial" panose="020B0604020202020204" pitchFamily="34" charset="0"/>
              </a:rPr>
              <a:t>The fundamental tenet of an image in ITK and consequentially in SITK is that an image is defined by a set of points on a grid occupying a </a:t>
            </a:r>
            <a:r>
              <a:rPr lang="en-GB" b="1" i="0" dirty="0">
                <a:solidFill>
                  <a:srgbClr val="DEE2E6"/>
                </a:solidFill>
                <a:effectLst/>
                <a:latin typeface="Arial" panose="020B0604020202020204" pitchFamily="34" charset="0"/>
                <a:cs typeface="Arial" panose="020B0604020202020204" pitchFamily="34" charset="0"/>
              </a:rPr>
              <a:t>physical region in space</a:t>
            </a:r>
            <a:r>
              <a:rPr lang="en-GB" b="0" i="0" dirty="0">
                <a:solidFill>
                  <a:srgbClr val="DEE2E6"/>
                </a:solidFill>
                <a:effectLst/>
                <a:latin typeface="Arial" panose="020B0604020202020204" pitchFamily="34" charset="0"/>
                <a:cs typeface="Arial" panose="020B0604020202020204" pitchFamily="34" charset="0"/>
              </a:rPr>
              <a:t> . This significantly differs from many other image analysis libraries that treat an image as an array which has two implications: (1) pixel/voxel spacing is assumed to be isotropic and (2) there is no notion of an image’s location in physical space.</a:t>
            </a:r>
          </a:p>
          <a:p>
            <a:pPr algn="l"/>
            <a:r>
              <a:rPr lang="en-GB" b="0" i="0" dirty="0">
                <a:solidFill>
                  <a:srgbClr val="DEE2E6"/>
                </a:solidFill>
                <a:effectLst/>
                <a:latin typeface="Arial" panose="020B0604020202020204" pitchFamily="34" charset="0"/>
                <a:cs typeface="Arial" panose="020B0604020202020204" pitchFamily="34" charset="0"/>
              </a:rPr>
              <a:t>SITK images are multi-dimensional (the default configuration includes images from two dimensional up to five dimensional) and can be a scalar, </a:t>
            </a:r>
            <a:r>
              <a:rPr lang="en-GB" b="0" i="0" dirty="0" err="1">
                <a:solidFill>
                  <a:srgbClr val="DEE2E6"/>
                </a:solidFill>
                <a:effectLst/>
                <a:latin typeface="Arial" panose="020B0604020202020204" pitchFamily="34" charset="0"/>
                <a:cs typeface="Arial" panose="020B0604020202020204" pitchFamily="34" charset="0"/>
              </a:rPr>
              <a:t>labelmap</a:t>
            </a:r>
            <a:r>
              <a:rPr lang="en-GB" b="0" i="0" dirty="0">
                <a:solidFill>
                  <a:srgbClr val="DEE2E6"/>
                </a:solidFill>
                <a:effectLst/>
                <a:latin typeface="Arial" panose="020B0604020202020204" pitchFamily="34" charset="0"/>
                <a:cs typeface="Arial" panose="020B0604020202020204" pitchFamily="34" charset="0"/>
              </a:rPr>
              <a:t> (scalar with run length encoding), complex value or have an arbitrary number of scalar channels (also known as a vector image). The region in physical space which an image occupies is defined by the image’s: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Origin (vector like type) - location in the world coordinate system of the voxel with all zero indexes.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Spacing (vector like type) - distance between pixels along each of the dimensions.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Size (vector like type) - number of pixels in each dimension.</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Direction cosine matrix (vector like type representing matrix in row major order) - direction of each of the axes corresponding to the matrix columns.</a:t>
            </a:r>
          </a:p>
          <a:p>
            <a:pPr algn="l"/>
            <a:r>
              <a:rPr lang="en-GB" b="0" i="0" dirty="0">
                <a:solidFill>
                  <a:srgbClr val="DEE2E6"/>
                </a:solidFill>
                <a:effectLst/>
                <a:latin typeface="Arial" panose="020B0604020202020204" pitchFamily="34" charset="0"/>
                <a:cs typeface="Arial" panose="020B0604020202020204" pitchFamily="34" charset="0"/>
              </a:rPr>
              <a:t>In SITK, when we construct an image we specify its dimensionality, size and pixel type, all other components are set to </a:t>
            </a:r>
            <a:r>
              <a:rPr lang="en-GB" b="1" i="0" dirty="0">
                <a:solidFill>
                  <a:srgbClr val="DEE2E6"/>
                </a:solidFill>
                <a:effectLst/>
                <a:latin typeface="Arial" panose="020B0604020202020204" pitchFamily="34" charset="0"/>
                <a:cs typeface="Arial" panose="020B0604020202020204" pitchFamily="34" charset="0"/>
              </a:rPr>
              <a:t>reasonable default values</a:t>
            </a:r>
            <a:r>
              <a:rPr lang="en-GB" b="0" i="0" dirty="0">
                <a:solidFill>
                  <a:srgbClr val="DEE2E6"/>
                </a:solidFill>
                <a:effectLst/>
                <a:latin typeface="Arial" panose="020B0604020202020204" pitchFamily="34" charset="0"/>
                <a:cs typeface="Arial" panose="020B0604020202020204" pitchFamily="34" charset="0"/>
              </a:rPr>
              <a:t>:</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Origin - all zeros.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Spacing - all ones.</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Direction - identity.</a:t>
            </a:r>
          </a:p>
          <a:p>
            <a:pPr algn="l">
              <a:buFont typeface="+mj-lt"/>
              <a:buAutoNum type="arabicPeriod"/>
            </a:pPr>
            <a:r>
              <a:rPr lang="en-GB" b="0" i="0" dirty="0">
                <a:solidFill>
                  <a:srgbClr val="DEE2E6"/>
                </a:solidFill>
                <a:effectLst/>
                <a:latin typeface="Arial" panose="020B0604020202020204" pitchFamily="34" charset="0"/>
                <a:cs typeface="Arial" panose="020B0604020202020204" pitchFamily="34" charset="0"/>
              </a:rPr>
              <a:t>Intensities in all channels - all zero.</a:t>
            </a:r>
          </a:p>
        </p:txBody>
      </p:sp>
      <p:sp>
        <p:nvSpPr>
          <p:cNvPr id="4" name="Slide Number Placeholder 3">
            <a:extLst>
              <a:ext uri="{FF2B5EF4-FFF2-40B4-BE49-F238E27FC236}">
                <a16:creationId xmlns:a16="http://schemas.microsoft.com/office/drawing/2014/main" id="{A754F77C-F1FF-C4D3-D49C-15B6620580CD}"/>
              </a:ext>
            </a:extLst>
          </p:cNvPr>
          <p:cNvSpPr>
            <a:spLocks noGrp="1"/>
          </p:cNvSpPr>
          <p:nvPr>
            <p:ph type="sldNum" sz="quarter" idx="5"/>
          </p:nvPr>
        </p:nvSpPr>
        <p:spPr/>
        <p:txBody>
          <a:bodyPr/>
          <a:lstStyle/>
          <a:p>
            <a:fld id="{159C826B-D178-E24D-AF13-C8F91450D69D}" type="slidenum">
              <a:rPr lang="en-NL" smtClean="0"/>
              <a:t>3</a:t>
            </a:fld>
            <a:endParaRPr lang="en-NL"/>
          </a:p>
        </p:txBody>
      </p:sp>
    </p:spTree>
    <p:extLst>
      <p:ext uri="{BB962C8B-B14F-4D97-AF65-F5344CB8AC3E}">
        <p14:creationId xmlns:p14="http://schemas.microsoft.com/office/powerpoint/2010/main" val="26826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61B19-5587-2513-B25B-5A8F0A41E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966AB-15D4-6671-F942-A8D302AA5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36EBD0-15F2-DDE4-2344-9D503648D41C}"/>
              </a:ext>
            </a:extLst>
          </p:cNvPr>
          <p:cNvSpPr>
            <a:spLocks noGrp="1"/>
          </p:cNvSpPr>
          <p:nvPr>
            <p:ph type="body" idx="1"/>
          </p:nvPr>
        </p:nvSpPr>
        <p:spPr/>
        <p:txBody>
          <a:bodyPr/>
          <a:lstStyle/>
          <a:p>
            <a:r>
              <a:rPr lang="en-GB" b="0" i="0" dirty="0">
                <a:solidFill>
                  <a:srgbClr val="DEE2E6"/>
                </a:solidFill>
                <a:effectLst/>
                <a:latin typeface="Arial" panose="020B0604020202020204" pitchFamily="34" charset="0"/>
                <a:cs typeface="Arial" panose="020B0604020202020204" pitchFamily="34" charset="0"/>
              </a:rPr>
              <a:t>The tenet that images occupy a spatial location in the physical world has to do with the original application domain of ITK and SITK, medical imaging. In that domain images represent anatomical structures with metric sizes and spatial locations. Additionally, the spacing between voxels is often non-isotropic (most commonly the spacing along the inferior-superior/foot-to-head direction is larger). Viewers that treat images as an array will display a distorted image as shown on the right.</a:t>
            </a:r>
          </a:p>
          <a:p>
            <a:endParaRPr lang="en-GB" b="0" i="0" dirty="0">
              <a:solidFill>
                <a:srgbClr val="DEE2E6"/>
              </a:solidFill>
              <a:effectLst/>
              <a:latin typeface="Arial" panose="020B0604020202020204" pitchFamily="34" charset="0"/>
              <a:cs typeface="Arial" panose="020B0604020202020204" pitchFamily="34" charset="0"/>
            </a:endParaRPr>
          </a:p>
          <a:p>
            <a:r>
              <a:rPr lang="en-GB" b="0" i="0" dirty="0">
                <a:solidFill>
                  <a:srgbClr val="DEE2E6"/>
                </a:solidFill>
                <a:effectLst/>
                <a:latin typeface="Arial" panose="020B0604020202020204" pitchFamily="34" charset="0"/>
                <a:cs typeface="Arial" panose="020B0604020202020204" pitchFamily="34" charset="0"/>
              </a:rPr>
              <a:t>The same image displayed with a viewer that is not aware of spatial meta-data (left image) and one that is aware (right image). The image’s pixel spacing is (0.97656, 2.0)mm.</a:t>
            </a:r>
            <a:endParaRPr lang="en-NL"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8DABC69-C948-694A-4089-9FBA69BCCAF7}"/>
              </a:ext>
            </a:extLst>
          </p:cNvPr>
          <p:cNvSpPr>
            <a:spLocks noGrp="1"/>
          </p:cNvSpPr>
          <p:nvPr>
            <p:ph type="sldNum" sz="quarter" idx="5"/>
          </p:nvPr>
        </p:nvSpPr>
        <p:spPr/>
        <p:txBody>
          <a:bodyPr/>
          <a:lstStyle/>
          <a:p>
            <a:fld id="{159C826B-D178-E24D-AF13-C8F91450D69D}" type="slidenum">
              <a:rPr lang="en-NL" smtClean="0"/>
              <a:t>4</a:t>
            </a:fld>
            <a:endParaRPr lang="en-NL"/>
          </a:p>
        </p:txBody>
      </p:sp>
    </p:spTree>
    <p:extLst>
      <p:ext uri="{BB962C8B-B14F-4D97-AF65-F5344CB8AC3E}">
        <p14:creationId xmlns:p14="http://schemas.microsoft.com/office/powerpoint/2010/main" val="218949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B1D90-1256-95F5-996E-67D3176BD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BC0AD-C94C-0CA0-ACB7-5558AFC86B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E75DD-8508-FBDA-60D7-16A208526762}"/>
              </a:ext>
            </a:extLst>
          </p:cNvPr>
          <p:cNvSpPr>
            <a:spLocks noGrp="1"/>
          </p:cNvSpPr>
          <p:nvPr>
            <p:ph type="body" idx="1"/>
          </p:nvPr>
        </p:nvSpPr>
        <p:spPr/>
        <p:txBody>
          <a:bodyPr/>
          <a:lstStyle/>
          <a:p>
            <a:pPr algn="l"/>
            <a:r>
              <a:rPr lang="en-GB" b="0" i="0" dirty="0">
                <a:solidFill>
                  <a:srgbClr val="DEE2E6"/>
                </a:solidFill>
                <a:effectLst/>
                <a:latin typeface="Arial" panose="020B0604020202020204" pitchFamily="34" charset="0"/>
                <a:cs typeface="Arial" panose="020B0604020202020204" pitchFamily="34" charset="0"/>
              </a:rPr>
              <a:t>As an image is also defined by its spatial location, two images with the same pixel data and spacing may not be considered equivalent. Think of two CT scans of the same patient acquired at different sites. The following figure illustrates the notion of spatial location in the physical world, the two images are considered different even though the intensity values and pixel spacing are the same.</a:t>
            </a:r>
          </a:p>
          <a:p>
            <a:br>
              <a:rPr lang="en-GB" dirty="0">
                <a:latin typeface="Arial" panose="020B0604020202020204" pitchFamily="34" charset="0"/>
                <a:cs typeface="Arial" panose="020B0604020202020204" pitchFamily="34" charset="0"/>
              </a:rPr>
            </a:br>
            <a:r>
              <a:rPr lang="en-GB" b="0" i="0" dirty="0">
                <a:solidFill>
                  <a:srgbClr val="DEE2E6"/>
                </a:solidFill>
                <a:effectLst/>
                <a:latin typeface="Arial" panose="020B0604020202020204" pitchFamily="34" charset="0"/>
                <a:cs typeface="Arial" panose="020B0604020202020204" pitchFamily="34" charset="0"/>
              </a:rPr>
              <a:t>Two images with exactly the same pixel data, positioned in the world coordinate system. In SITK these are not considered the same image, because they occupy different spatial locations.</a:t>
            </a:r>
          </a:p>
          <a:p>
            <a:endParaRPr lang="en-GB" b="0" i="0" dirty="0">
              <a:solidFill>
                <a:srgbClr val="DEE2E6"/>
              </a:solidFill>
              <a:effectLst/>
              <a:latin typeface="Arial" panose="020B0604020202020204" pitchFamily="34" charset="0"/>
              <a:cs typeface="Arial" panose="020B0604020202020204" pitchFamily="34" charset="0"/>
            </a:endParaRPr>
          </a:p>
          <a:p>
            <a:pPr algn="l"/>
            <a:r>
              <a:rPr lang="en-GB" b="0" i="0" dirty="0">
                <a:solidFill>
                  <a:srgbClr val="DEE2E6"/>
                </a:solidFill>
                <a:effectLst/>
                <a:latin typeface="Arial" panose="020B0604020202020204" pitchFamily="34" charset="0"/>
                <a:cs typeface="Arial" panose="020B0604020202020204" pitchFamily="34" charset="0"/>
              </a:rPr>
              <a:t>As SITK images occupy a physical region in space, the quantities defining this region have metric units (cm, mm, etc.). In general SITK assumes units are in </a:t>
            </a:r>
            <a:r>
              <a:rPr lang="en-GB" b="0" i="0" dirty="0" err="1">
                <a:solidFill>
                  <a:srgbClr val="DEE2E6"/>
                </a:solidFill>
                <a:effectLst/>
                <a:latin typeface="Arial" panose="020B0604020202020204" pitchFamily="34" charset="0"/>
                <a:cs typeface="Arial" panose="020B0604020202020204" pitchFamily="34" charset="0"/>
              </a:rPr>
              <a:t>millimeters</a:t>
            </a:r>
            <a:r>
              <a:rPr lang="en-GB" b="0" i="0" dirty="0">
                <a:solidFill>
                  <a:srgbClr val="DEE2E6"/>
                </a:solidFill>
                <a:effectLst/>
                <a:latin typeface="Arial" panose="020B0604020202020204" pitchFamily="34" charset="0"/>
                <a:cs typeface="Arial" panose="020B0604020202020204" pitchFamily="34" charset="0"/>
              </a:rPr>
              <a:t> (historical reasons, due to DICOM standard). In practice SITK is not aware of the specific units associated with each image, it just assumes that they are consistent. Thus, it is up to you the developer to ensure that all of the images you read and created are using the same units.</a:t>
            </a:r>
          </a:p>
          <a:p>
            <a:pPr algn="l"/>
            <a:r>
              <a:rPr lang="en-GB" b="0" i="0" dirty="0">
                <a:solidFill>
                  <a:srgbClr val="DEE2E6"/>
                </a:solidFill>
                <a:effectLst/>
                <a:latin typeface="Arial" panose="020B0604020202020204" pitchFamily="34" charset="0"/>
                <a:cs typeface="Arial" panose="020B0604020202020204" pitchFamily="34" charset="0"/>
              </a:rPr>
              <a:t>A SITK image can have an arbitrary number of channels with the content of the channels being a scalar or complex value. This is determined when an image is created.</a:t>
            </a:r>
          </a:p>
        </p:txBody>
      </p:sp>
      <p:sp>
        <p:nvSpPr>
          <p:cNvPr id="4" name="Slide Number Placeholder 3">
            <a:extLst>
              <a:ext uri="{FF2B5EF4-FFF2-40B4-BE49-F238E27FC236}">
                <a16:creationId xmlns:a16="http://schemas.microsoft.com/office/drawing/2014/main" id="{030BA208-E952-CABA-8FB5-A985886397F3}"/>
              </a:ext>
            </a:extLst>
          </p:cNvPr>
          <p:cNvSpPr>
            <a:spLocks noGrp="1"/>
          </p:cNvSpPr>
          <p:nvPr>
            <p:ph type="sldNum" sz="quarter" idx="5"/>
          </p:nvPr>
        </p:nvSpPr>
        <p:spPr/>
        <p:txBody>
          <a:bodyPr/>
          <a:lstStyle/>
          <a:p>
            <a:fld id="{159C826B-D178-E24D-AF13-C8F91450D69D}" type="slidenum">
              <a:rPr lang="en-NL" smtClean="0"/>
              <a:t>5</a:t>
            </a:fld>
            <a:endParaRPr lang="en-NL"/>
          </a:p>
        </p:txBody>
      </p:sp>
    </p:spTree>
    <p:extLst>
      <p:ext uri="{BB962C8B-B14F-4D97-AF65-F5344CB8AC3E}">
        <p14:creationId xmlns:p14="http://schemas.microsoft.com/office/powerpoint/2010/main" val="244892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3BB4D-90ED-5D07-E460-D78BAA2B3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DE1E80-5FFB-94EA-6C96-B830E48A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7B861-3BB4-4DEA-23F9-19ED2465B38A}"/>
              </a:ext>
            </a:extLst>
          </p:cNvPr>
          <p:cNvSpPr>
            <a:spLocks noGrp="1"/>
          </p:cNvSpPr>
          <p:nvPr>
            <p:ph type="body" idx="1"/>
          </p:nvPr>
        </p:nvSpPr>
        <p:spPr/>
        <p:txBody>
          <a:bodyPr/>
          <a:lstStyle/>
          <a:p>
            <a:r>
              <a:rPr lang="en-GB" b="1" dirty="0">
                <a:latin typeface="Arial" panose="020B0604020202020204" pitchFamily="34" charset="0"/>
                <a:cs typeface="Arial" panose="020B0604020202020204" pitchFamily="34" charset="0"/>
              </a:rPr>
              <a:t>Types of Spatial Transforms in SITK:</a:t>
            </a:r>
            <a:endParaRPr lang="en-GB" b="0"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Global Domain Transforms</a:t>
            </a:r>
            <a:r>
              <a:rPr lang="en-GB"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These apply to the entire space.</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Points are transformed using the formula: 𝑇(𝑥)=𝐴(𝑥−𝑐)+𝑡+𝑐, where:</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Matrix (A)</a:t>
            </a:r>
            <a:r>
              <a:rPr lang="en-GB" dirty="0">
                <a:latin typeface="Arial" panose="020B0604020202020204" pitchFamily="34" charset="0"/>
                <a:cs typeface="Arial" panose="020B0604020202020204" pitchFamily="34" charset="0"/>
              </a:rPr>
              <a:t>: Describes how points are rotated or scaled.</a:t>
            </a:r>
          </a:p>
          <a:p>
            <a:pPr marL="1143000" lvl="2" indent="-228600">
              <a:buFont typeface="Arial" panose="020B0604020202020204" pitchFamily="34" charset="0"/>
              <a:buChar char="•"/>
            </a:pPr>
            <a:r>
              <a:rPr lang="en-GB" b="1" dirty="0" err="1">
                <a:latin typeface="Arial" panose="020B0604020202020204" pitchFamily="34" charset="0"/>
                <a:cs typeface="Arial" panose="020B0604020202020204" pitchFamily="34" charset="0"/>
              </a:rPr>
              <a:t>Center</a:t>
            </a:r>
            <a:r>
              <a:rPr lang="en-GB" b="1" dirty="0">
                <a:latin typeface="Arial" panose="020B0604020202020204" pitchFamily="34" charset="0"/>
                <a:cs typeface="Arial" panose="020B0604020202020204" pitchFamily="34" charset="0"/>
              </a:rPr>
              <a:t> (c)</a:t>
            </a:r>
            <a:r>
              <a:rPr lang="en-GB" dirty="0">
                <a:latin typeface="Arial" panose="020B0604020202020204" pitchFamily="34" charset="0"/>
                <a:cs typeface="Arial" panose="020B0604020202020204" pitchFamily="34" charset="0"/>
              </a:rPr>
              <a:t>: The point around which transformations happen.</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Translation (t)</a:t>
            </a:r>
            <a:r>
              <a:rPr lang="en-GB" dirty="0">
                <a:latin typeface="Arial" panose="020B0604020202020204" pitchFamily="34" charset="0"/>
                <a:cs typeface="Arial" panose="020B0604020202020204" pitchFamily="34" charset="0"/>
              </a:rPr>
              <a:t>: The shift applied after rotation/scaling.</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Offset (</a:t>
            </a:r>
            <a:r>
              <a:rPr lang="en-GB" b="1" dirty="0" err="1">
                <a:latin typeface="Arial" panose="020B0604020202020204" pitchFamily="34" charset="0"/>
                <a:cs typeface="Arial" panose="020B0604020202020204" pitchFamily="34" charset="0"/>
              </a:rPr>
              <a:t>t+c−Ac</a:t>
            </a:r>
            <a:r>
              <a:rPr lang="en-GB" b="1"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Represents the combined effect of translation and </a:t>
            </a:r>
            <a:r>
              <a:rPr lang="en-GB" dirty="0" err="1">
                <a:latin typeface="Arial" panose="020B0604020202020204" pitchFamily="34" charset="0"/>
                <a:cs typeface="Arial" panose="020B0604020202020204" pitchFamily="34" charset="0"/>
              </a:rPr>
              <a:t>center</a:t>
            </a:r>
            <a:r>
              <a:rPr lang="en-GB" dirty="0">
                <a:latin typeface="Arial" panose="020B0604020202020204" pitchFamily="34" charset="0"/>
                <a:cs typeface="Arial" panose="020B0604020202020204" pitchFamily="34" charset="0"/>
              </a:rPr>
              <a:t> shift.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Types include translation, rotation, rigid, similarity, and affine transformations, which are useful for image registration.</a:t>
            </a:r>
          </a:p>
          <a:p>
            <a:pPr marL="0" lvl="0" indent="0">
              <a:buFont typeface="Arial" panose="020B0604020202020204" pitchFamily="34" charset="0"/>
              <a:buNone/>
            </a:pPr>
            <a:r>
              <a:rPr lang="en-GB" b="1" dirty="0">
                <a:latin typeface="Arial" panose="020B0604020202020204" pitchFamily="34" charset="0"/>
                <a:cs typeface="Arial" panose="020B0604020202020204" pitchFamily="34" charset="0"/>
              </a:rPr>
              <a:t>Bounded Domain Transforms</a:t>
            </a:r>
            <a:r>
              <a:rPr lang="en-GB"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Only affect a specific region in space; outside this region, no transformation occurs (identity).</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Examples:</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B-spline Deformable Transformation (Free-Form Deformation)</a:t>
            </a:r>
            <a:r>
              <a:rPr lang="en-GB" dirty="0">
                <a:latin typeface="Arial" panose="020B0604020202020204" pitchFamily="34" charset="0"/>
                <a:cs typeface="Arial" panose="020B0604020202020204" pitchFamily="34" charset="0"/>
              </a:rPr>
              <a:t>: Uses a grid of control points to create smooth transformations in the region.</a:t>
            </a:r>
          </a:p>
          <a:p>
            <a:pPr marL="1143000" lvl="2" indent="-228600">
              <a:buFont typeface="Arial" panose="020B0604020202020204" pitchFamily="34" charset="0"/>
              <a:buChar char="•"/>
            </a:pPr>
            <a:r>
              <a:rPr lang="en-GB" b="1" dirty="0">
                <a:latin typeface="Arial" panose="020B0604020202020204" pitchFamily="34" charset="0"/>
                <a:cs typeface="Arial" panose="020B0604020202020204" pitchFamily="34" charset="0"/>
              </a:rPr>
              <a:t>Displacement Field Transformation</a:t>
            </a:r>
            <a:r>
              <a:rPr lang="en-GB" dirty="0">
                <a:latin typeface="Arial" panose="020B0604020202020204" pitchFamily="34" charset="0"/>
                <a:cs typeface="Arial" panose="020B0604020202020204" pitchFamily="34" charset="0"/>
              </a:rPr>
              <a:t>: Uses a dense set of vectors to move points within the region, without needing to be smooth.</a:t>
            </a:r>
          </a:p>
          <a:p>
            <a:pPr marL="0" lvl="0" indent="0">
              <a:buFont typeface="Arial" panose="020B0604020202020204" pitchFamily="34" charset="0"/>
              <a:buNone/>
            </a:pPr>
            <a:r>
              <a:rPr lang="en-GB" b="1" dirty="0">
                <a:latin typeface="Arial" panose="020B0604020202020204" pitchFamily="34" charset="0"/>
                <a:cs typeface="Arial" panose="020B0604020202020204" pitchFamily="34" charset="0"/>
              </a:rPr>
              <a:t>Composite Transformations</a:t>
            </a:r>
            <a:r>
              <a:rPr lang="en-GB"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You can combine multiple transformations (both global and bounded) and apply them one after the other, stacking their effects.</a:t>
            </a:r>
          </a:p>
        </p:txBody>
      </p:sp>
      <p:sp>
        <p:nvSpPr>
          <p:cNvPr id="4" name="Slide Number Placeholder 3">
            <a:extLst>
              <a:ext uri="{FF2B5EF4-FFF2-40B4-BE49-F238E27FC236}">
                <a16:creationId xmlns:a16="http://schemas.microsoft.com/office/drawing/2014/main" id="{1D1B2201-EA8B-360D-43E1-866892017768}"/>
              </a:ext>
            </a:extLst>
          </p:cNvPr>
          <p:cNvSpPr>
            <a:spLocks noGrp="1"/>
          </p:cNvSpPr>
          <p:nvPr>
            <p:ph type="sldNum" sz="quarter" idx="5"/>
          </p:nvPr>
        </p:nvSpPr>
        <p:spPr/>
        <p:txBody>
          <a:bodyPr/>
          <a:lstStyle/>
          <a:p>
            <a:fld id="{159C826B-D178-E24D-AF13-C8F91450D69D}" type="slidenum">
              <a:rPr lang="en-NL" smtClean="0"/>
              <a:t>6</a:t>
            </a:fld>
            <a:endParaRPr lang="en-NL"/>
          </a:p>
        </p:txBody>
      </p:sp>
    </p:spTree>
    <p:extLst>
      <p:ext uri="{BB962C8B-B14F-4D97-AF65-F5344CB8AC3E}">
        <p14:creationId xmlns:p14="http://schemas.microsoft.com/office/powerpoint/2010/main" val="3388919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9AFC-F288-7E60-F945-30D767F04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7EC93-4524-A48B-7DA4-1F3C942E2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5522B-1124-22EA-FF0C-C68510E30FBA}"/>
              </a:ext>
            </a:extLst>
          </p:cNvPr>
          <p:cNvSpPr>
            <a:spLocks noGrp="1"/>
          </p:cNvSpPr>
          <p:nvPr>
            <p:ph type="body" idx="1"/>
          </p:nvPr>
        </p:nvSpPr>
        <p:spPr/>
        <p:txBody>
          <a:bodyPr/>
          <a:lstStyle/>
          <a:p>
            <a:r>
              <a:rPr lang="en-GB" b="1" dirty="0">
                <a:latin typeface="Arial" panose="020B0604020202020204" pitchFamily="34" charset="0"/>
                <a:cs typeface="Arial" panose="020B0604020202020204" pitchFamily="34" charset="0"/>
              </a:rPr>
              <a:t>What is Resampling?</a:t>
            </a:r>
          </a:p>
          <a:p>
            <a:r>
              <a:rPr lang="en-GB" dirty="0">
                <a:latin typeface="Arial" panose="020B0604020202020204" pitchFamily="34" charset="0"/>
                <a:cs typeface="Arial" panose="020B0604020202020204" pitchFamily="34" charset="0"/>
              </a:rPr>
              <a:t>Resampling means "sampling again"—in this case, reprocessing an image, which itself is a sample of a continuous signal.</a:t>
            </a:r>
          </a:p>
          <a:p>
            <a:r>
              <a:rPr lang="en-GB" b="1" dirty="0">
                <a:latin typeface="Arial" panose="020B0604020202020204" pitchFamily="34" charset="0"/>
                <a:cs typeface="Arial" panose="020B0604020202020204" pitchFamily="34" charset="0"/>
              </a:rPr>
              <a:t>Key Components</a:t>
            </a:r>
            <a:r>
              <a:rPr lang="en-GB" dirty="0">
                <a:latin typeface="Arial" panose="020B0604020202020204" pitchFamily="34" charset="0"/>
                <a:cs typeface="Arial" panose="020B0604020202020204" pitchFamily="34" charset="0"/>
              </a:rPr>
              <a:t>:</a:t>
            </a:r>
          </a:p>
          <a:p>
            <a:pPr>
              <a:buFont typeface="+mj-lt"/>
              <a:buAutoNum type="arabicPeriod"/>
            </a:pPr>
            <a:r>
              <a:rPr lang="en-GB" b="1" dirty="0">
                <a:latin typeface="Arial" panose="020B0604020202020204" pitchFamily="34" charset="0"/>
                <a:cs typeface="Arial" panose="020B0604020202020204" pitchFamily="34" charset="0"/>
              </a:rPr>
              <a:t>Image</a:t>
            </a:r>
            <a:r>
              <a:rPr lang="en-GB" dirty="0">
                <a:latin typeface="Arial" panose="020B0604020202020204" pitchFamily="34" charset="0"/>
                <a:cs typeface="Arial" panose="020B0604020202020204" pitchFamily="34" charset="0"/>
              </a:rPr>
              <a:t>: The image you are resampling (from coordinate system mmm).</a:t>
            </a:r>
          </a:p>
          <a:p>
            <a:pPr>
              <a:buFont typeface="+mj-lt"/>
              <a:buAutoNum type="arabicPeriod"/>
            </a:pPr>
            <a:r>
              <a:rPr lang="en-GB" b="1" dirty="0">
                <a:latin typeface="Arial" panose="020B0604020202020204" pitchFamily="34" charset="0"/>
                <a:cs typeface="Arial" panose="020B0604020202020204" pitchFamily="34" charset="0"/>
              </a:rPr>
              <a:t>Resampling Grid</a:t>
            </a:r>
            <a:r>
              <a:rPr lang="en-GB" dirty="0">
                <a:latin typeface="Arial" panose="020B0604020202020204" pitchFamily="34" charset="0"/>
                <a:cs typeface="Arial" panose="020B0604020202020204" pitchFamily="34" charset="0"/>
              </a:rPr>
              <a:t>: A grid of points in a different coordinate system </a:t>
            </a:r>
            <a:r>
              <a:rPr lang="en-GB" dirty="0" err="1">
                <a:latin typeface="Arial" panose="020B0604020202020204" pitchFamily="34" charset="0"/>
                <a:cs typeface="Arial" panose="020B0604020202020204" pitchFamily="34" charset="0"/>
              </a:rPr>
              <a:t>fff</a:t>
            </a:r>
            <a:r>
              <a:rPr lang="en-GB" dirty="0">
                <a:latin typeface="Arial" panose="020B0604020202020204" pitchFamily="34" charset="0"/>
                <a:cs typeface="Arial" panose="020B0604020202020204" pitchFamily="34" charset="0"/>
              </a:rPr>
              <a:t>, which will be mapped back to mmm.</a:t>
            </a:r>
          </a:p>
          <a:p>
            <a:pPr>
              <a:buFont typeface="+mj-lt"/>
              <a:buAutoNum type="arabicPeriod"/>
            </a:pPr>
            <a:r>
              <a:rPr lang="en-GB" b="1" dirty="0">
                <a:latin typeface="Arial" panose="020B0604020202020204" pitchFamily="34" charset="0"/>
                <a:cs typeface="Arial" panose="020B0604020202020204" pitchFamily="34" charset="0"/>
              </a:rPr>
              <a:t>Transformation (</a:t>
            </a:r>
            <a:r>
              <a:rPr lang="en-GB" b="1" dirty="0" err="1">
                <a:latin typeface="Arial" panose="020B0604020202020204" pitchFamily="34" charset="0"/>
                <a:cs typeface="Arial" panose="020B0604020202020204" pitchFamily="34" charset="0"/>
              </a:rPr>
              <a:t>TmfT</a:t>
            </a:r>
            <a:r>
              <a:rPr lang="en-GB" b="1" dirty="0">
                <a:latin typeface="Arial" panose="020B0604020202020204" pitchFamily="34" charset="0"/>
                <a:cs typeface="Arial" panose="020B0604020202020204" pitchFamily="34" charset="0"/>
              </a:rPr>
              <a:t>_{mf}</a:t>
            </a:r>
            <a:r>
              <a:rPr lang="en-GB" b="1" dirty="0" err="1">
                <a:latin typeface="Arial" panose="020B0604020202020204" pitchFamily="34" charset="0"/>
                <a:cs typeface="Arial" panose="020B0604020202020204" pitchFamily="34" charset="0"/>
              </a:rPr>
              <a:t>Tmf</a:t>
            </a:r>
            <a:r>
              <a:rPr lang="en-GB" b="1"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This maps points from the resampling grid (</a:t>
            </a:r>
            <a:r>
              <a:rPr lang="en-GB" dirty="0" err="1">
                <a:latin typeface="Arial" panose="020B0604020202020204" pitchFamily="34" charset="0"/>
                <a:cs typeface="Arial" panose="020B0604020202020204" pitchFamily="34" charset="0"/>
              </a:rPr>
              <a:t>fff</a:t>
            </a:r>
            <a:r>
              <a:rPr lang="en-GB" dirty="0">
                <a:latin typeface="Arial" panose="020B0604020202020204" pitchFamily="34" charset="0"/>
                <a:cs typeface="Arial" panose="020B0604020202020204" pitchFamily="34" charset="0"/>
              </a:rPr>
              <a:t>) to the image's coordinate system (mmm).</a:t>
            </a:r>
          </a:p>
          <a:p>
            <a:pPr>
              <a:buFont typeface="+mj-lt"/>
              <a:buAutoNum type="arabicPeriod"/>
            </a:pPr>
            <a:r>
              <a:rPr lang="en-GB" b="1" dirty="0">
                <a:latin typeface="Arial" panose="020B0604020202020204" pitchFamily="34" charset="0"/>
                <a:cs typeface="Arial" panose="020B0604020202020204" pitchFamily="34" charset="0"/>
              </a:rPr>
              <a:t>Interpolator</a:t>
            </a:r>
            <a:r>
              <a:rPr lang="en-GB" dirty="0">
                <a:latin typeface="Arial" panose="020B0604020202020204" pitchFamily="34" charset="0"/>
                <a:cs typeface="Arial" panose="020B0604020202020204" pitchFamily="34" charset="0"/>
              </a:rPr>
              <a:t>: The method used to calculate intensity values at new points.</a:t>
            </a:r>
          </a:p>
          <a:p>
            <a:pPr marL="742950" lvl="1" indent="-285750">
              <a:buFont typeface="+mj-lt"/>
              <a:buAutoNum type="arabicPeriod"/>
            </a:pPr>
            <a:r>
              <a:rPr lang="en-GB" dirty="0">
                <a:latin typeface="Arial" panose="020B0604020202020204" pitchFamily="34" charset="0"/>
                <a:cs typeface="Arial" panose="020B0604020202020204" pitchFamily="34" charset="0"/>
              </a:rPr>
              <a:t>Common options:</a:t>
            </a:r>
          </a:p>
          <a:p>
            <a:pPr marL="1143000" lvl="2" indent="-228600">
              <a:buFont typeface="+mj-lt"/>
              <a:buAutoNum type="arabicPeriod"/>
            </a:pPr>
            <a:r>
              <a:rPr lang="en-GB" b="1" dirty="0" err="1">
                <a:latin typeface="Arial" panose="020B0604020202020204" pitchFamily="34" charset="0"/>
                <a:cs typeface="Arial" panose="020B0604020202020204" pitchFamily="34" charset="0"/>
              </a:rPr>
              <a:t>sitkLinear</a:t>
            </a:r>
            <a:r>
              <a:rPr lang="en-GB" dirty="0">
                <a:latin typeface="Arial" panose="020B0604020202020204" pitchFamily="34" charset="0"/>
                <a:cs typeface="Arial" panose="020B0604020202020204" pitchFamily="34" charset="0"/>
              </a:rPr>
              <a:t>: The most used, balancing accuracy and speed.</a:t>
            </a:r>
          </a:p>
          <a:p>
            <a:pPr marL="1143000" lvl="2" indent="-228600">
              <a:buFont typeface="+mj-lt"/>
              <a:buAutoNum type="arabicPeriod"/>
            </a:pPr>
            <a:r>
              <a:rPr lang="en-GB" b="1" dirty="0" err="1">
                <a:latin typeface="Arial" panose="020B0604020202020204" pitchFamily="34" charset="0"/>
                <a:cs typeface="Arial" panose="020B0604020202020204" pitchFamily="34" charset="0"/>
              </a:rPr>
              <a:t>sitkNearestNeighbor</a:t>
            </a:r>
            <a:r>
              <a:rPr lang="en-GB" dirty="0">
                <a:latin typeface="Arial" panose="020B0604020202020204" pitchFamily="34" charset="0"/>
                <a:cs typeface="Arial" panose="020B0604020202020204" pitchFamily="34" charset="0"/>
              </a:rPr>
              <a:t>: Used for </a:t>
            </a:r>
            <a:r>
              <a:rPr lang="en-GB" dirty="0" err="1">
                <a:latin typeface="Arial" panose="020B0604020202020204" pitchFamily="34" charset="0"/>
                <a:cs typeface="Arial" panose="020B0604020202020204" pitchFamily="34" charset="0"/>
              </a:rPr>
              <a:t>labeled</a:t>
            </a:r>
            <a:r>
              <a:rPr lang="en-GB" dirty="0">
                <a:latin typeface="Arial" panose="020B0604020202020204" pitchFamily="34" charset="0"/>
                <a:cs typeface="Arial" panose="020B0604020202020204" pitchFamily="34" charset="0"/>
              </a:rPr>
              <a:t>/segmented images to prevent introducing new labels.</a:t>
            </a:r>
          </a:p>
          <a:p>
            <a:r>
              <a:rPr lang="en-GB" b="1" dirty="0">
                <a:latin typeface="Arial" panose="020B0604020202020204" pitchFamily="34" charset="0"/>
                <a:cs typeface="Arial" panose="020B0604020202020204" pitchFamily="34" charset="0"/>
              </a:rPr>
              <a:t>Specifying the Resampling Grid</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You can choose the grid in three ways:</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Use the same grid as the image being resampled.</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Use a reference image to define the grid.</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Manually define the grid using size, origin, spacing, and direction matrix.</a:t>
            </a:r>
          </a:p>
          <a:p>
            <a:r>
              <a:rPr lang="en-GB" b="1" dirty="0">
                <a:latin typeface="Arial" panose="020B0604020202020204" pitchFamily="34" charset="0"/>
                <a:cs typeface="Arial" panose="020B0604020202020204" pitchFamily="34" charset="0"/>
              </a:rPr>
              <a:t>Important Notes</a:t>
            </a:r>
            <a:r>
              <a:rPr lang="en-GB" dirty="0">
                <a:latin typeface="Arial" panose="020B0604020202020204" pitchFamily="34" charset="0"/>
                <a:cs typeface="Arial" panose="020B0604020202020204" pitchFamily="34" charset="0"/>
              </a:rPr>
              <a:t>:</a:t>
            </a:r>
          </a:p>
          <a:p>
            <a:r>
              <a:rPr lang="en-GB" dirty="0">
                <a:latin typeface="Arial" panose="020B0604020202020204" pitchFamily="34" charset="0"/>
                <a:cs typeface="Arial" panose="020B0604020202020204" pitchFamily="34" charset="0"/>
              </a:rPr>
              <a:t>Points outside the image's spatial extent are assigned a default value (usually zero).</a:t>
            </a:r>
          </a:p>
          <a:p>
            <a:r>
              <a:rPr lang="en-GB" dirty="0">
                <a:latin typeface="Arial" panose="020B0604020202020204" pitchFamily="34" charset="0"/>
                <a:cs typeface="Arial" panose="020B0604020202020204" pitchFamily="34" charset="0"/>
              </a:rPr>
              <a:t>An </a:t>
            </a:r>
            <a:r>
              <a:rPr lang="en-GB" b="1" dirty="0">
                <a:latin typeface="Arial" panose="020B0604020202020204" pitchFamily="34" charset="0"/>
                <a:cs typeface="Arial" panose="020B0604020202020204" pitchFamily="34" charset="0"/>
              </a:rPr>
              <a:t>empty (black) image</a:t>
            </a:r>
            <a:r>
              <a:rPr lang="en-GB" dirty="0">
                <a:latin typeface="Arial" panose="020B0604020202020204" pitchFamily="34" charset="0"/>
                <a:cs typeface="Arial" panose="020B0604020202020204" pitchFamily="34" charset="0"/>
              </a:rPr>
              <a:t> may result from:</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Incorrect resampling grid settings (rare but possible).</a:t>
            </a:r>
          </a:p>
          <a:p>
            <a:pPr marL="742950" lvl="1" indent="-285750">
              <a:buFont typeface="Arial" panose="020B0604020202020204" pitchFamily="34" charset="0"/>
              <a:buChar char="•"/>
            </a:pPr>
            <a:r>
              <a:rPr lang="en-GB" dirty="0">
                <a:latin typeface="Arial" panose="020B0604020202020204" pitchFamily="34" charset="0"/>
                <a:cs typeface="Arial" panose="020B0604020202020204" pitchFamily="34" charset="0"/>
              </a:rPr>
              <a:t>Using the inverse transformation by mistake—this is common but can be fixed by using the </a:t>
            </a:r>
            <a:r>
              <a:rPr lang="en-GB" dirty="0" err="1">
                <a:latin typeface="Arial" panose="020B0604020202020204" pitchFamily="34" charset="0"/>
                <a:cs typeface="Arial" panose="020B0604020202020204" pitchFamily="34" charset="0"/>
              </a:rPr>
              <a:t>GetInverse</a:t>
            </a:r>
            <a:r>
              <a:rPr lang="en-GB" dirty="0">
                <a:latin typeface="Arial" panose="020B0604020202020204" pitchFamily="34" charset="0"/>
                <a:cs typeface="Arial" panose="020B0604020202020204" pitchFamily="34" charset="0"/>
              </a:rPr>
              <a:t> method.</a:t>
            </a:r>
          </a:p>
          <a:p>
            <a:endParaRPr lang="en-GB" b="0" i="0" dirty="0">
              <a:solidFill>
                <a:srgbClr val="DEE2E6"/>
              </a:solidFill>
              <a:effectLst/>
              <a:latin typeface="Arial" panose="020B0604020202020204" pitchFamily="34" charset="0"/>
              <a:cs typeface="Arial" panose="020B0604020202020204" pitchFamily="34" charset="0"/>
            </a:endParaRPr>
          </a:p>
          <a:p>
            <a:r>
              <a:rPr lang="en-GB" b="0" i="0" dirty="0">
                <a:solidFill>
                  <a:srgbClr val="DEE2E6"/>
                </a:solidFill>
                <a:effectLst/>
                <a:latin typeface="Arial" panose="020B0604020202020204" pitchFamily="34" charset="0"/>
                <a:cs typeface="Arial" panose="020B0604020202020204" pitchFamily="34" charset="0"/>
              </a:rPr>
              <a:t>In this case, there are only 26 images in the volume and the spacing between voxels is non-isotropic, and in particular it is the same across x- and y-axis, but it differs across the z-axis.</a:t>
            </a:r>
          </a:p>
          <a:p>
            <a:r>
              <a:rPr lang="en-GB" b="0" i="0" dirty="0">
                <a:solidFill>
                  <a:srgbClr val="DEE2E6"/>
                </a:solidFill>
                <a:effectLst/>
                <a:latin typeface="Arial" panose="020B0604020202020204" pitchFamily="34" charset="0"/>
                <a:cs typeface="Arial" panose="020B0604020202020204" pitchFamily="34" charset="0"/>
              </a:rPr>
              <a:t>We can fix the distortion by resampling the volume along the z-axis, which has a different spacing (i.e., 4mm), and make it match with the other two spacing measures (i.e., 1.25mm)</a:t>
            </a:r>
            <a:endParaRPr lang="en-NL"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2804CA8-FC64-D8ED-2279-DE6AACCA16F0}"/>
              </a:ext>
            </a:extLst>
          </p:cNvPr>
          <p:cNvSpPr>
            <a:spLocks noGrp="1"/>
          </p:cNvSpPr>
          <p:nvPr>
            <p:ph type="sldNum" sz="quarter" idx="5"/>
          </p:nvPr>
        </p:nvSpPr>
        <p:spPr/>
        <p:txBody>
          <a:bodyPr/>
          <a:lstStyle/>
          <a:p>
            <a:fld id="{159C826B-D178-E24D-AF13-C8F91450D69D}" type="slidenum">
              <a:rPr lang="en-NL" smtClean="0"/>
              <a:t>7</a:t>
            </a:fld>
            <a:endParaRPr lang="en-NL"/>
          </a:p>
        </p:txBody>
      </p:sp>
    </p:spTree>
    <p:extLst>
      <p:ext uri="{BB962C8B-B14F-4D97-AF65-F5344CB8AC3E}">
        <p14:creationId xmlns:p14="http://schemas.microsoft.com/office/powerpoint/2010/main" val="2398229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2D2A2-CD75-4409-5959-C32522314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8577E-EA48-6746-15BA-8A943F136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FCDD5-AF0F-97A9-249C-94329F479650}"/>
              </a:ext>
            </a:extLst>
          </p:cNvPr>
          <p:cNvSpPr>
            <a:spLocks noGrp="1"/>
          </p:cNvSpPr>
          <p:nvPr>
            <p:ph type="body" idx="1"/>
          </p:nvPr>
        </p:nvSpPr>
        <p:spPr/>
        <p:txBody>
          <a:bodyPr/>
          <a:lstStyle/>
          <a:p>
            <a:r>
              <a:rPr lang="en-GB" b="0" i="0" dirty="0">
                <a:solidFill>
                  <a:srgbClr val="DEE2E6"/>
                </a:solidFill>
                <a:effectLst/>
                <a:latin typeface="Arial" panose="020B0604020202020204" pitchFamily="34" charset="0"/>
                <a:cs typeface="Arial" panose="020B0604020202020204" pitchFamily="34" charset="0"/>
              </a:rPr>
              <a:t>Image registration involves spatially transforming the source/moving image(s) to align with the target image. More specifically, the goal of registration is to estimate the transformation which maps points from one image to the corresponding points in another image. The transformation estimated via registration is said to map points from the </a:t>
            </a:r>
            <a:r>
              <a:rPr lang="en-GB" b="1" i="0" dirty="0">
                <a:solidFill>
                  <a:srgbClr val="DEE2E6"/>
                </a:solidFill>
                <a:effectLst/>
                <a:latin typeface="Arial" panose="020B0604020202020204" pitchFamily="34" charset="0"/>
                <a:cs typeface="Arial" panose="020B0604020202020204" pitchFamily="34" charset="0"/>
              </a:rPr>
              <a:t>fixed image</a:t>
            </a:r>
            <a:r>
              <a:rPr lang="en-GB" b="0" i="0" dirty="0">
                <a:solidFill>
                  <a:srgbClr val="DEE2E6"/>
                </a:solidFill>
                <a:effectLst/>
                <a:latin typeface="Arial" panose="020B0604020202020204" pitchFamily="34" charset="0"/>
                <a:cs typeface="Arial" panose="020B0604020202020204" pitchFamily="34" charset="0"/>
              </a:rPr>
              <a:t> (target image) coordinate system to the </a:t>
            </a:r>
            <a:r>
              <a:rPr lang="en-GB" b="1" i="0" dirty="0">
                <a:solidFill>
                  <a:srgbClr val="DEE2E6"/>
                </a:solidFill>
                <a:effectLst/>
                <a:latin typeface="Arial" panose="020B0604020202020204" pitchFamily="34" charset="0"/>
                <a:cs typeface="Arial" panose="020B0604020202020204" pitchFamily="34" charset="0"/>
              </a:rPr>
              <a:t>moving image</a:t>
            </a:r>
            <a:r>
              <a:rPr lang="en-GB" b="0" i="0" dirty="0">
                <a:solidFill>
                  <a:srgbClr val="DEE2E6"/>
                </a:solidFill>
                <a:effectLst/>
                <a:latin typeface="Arial" panose="020B0604020202020204" pitchFamily="34" charset="0"/>
                <a:cs typeface="Arial" panose="020B0604020202020204" pitchFamily="34" charset="0"/>
              </a:rPr>
              <a:t> (source image) coordinate system.</a:t>
            </a:r>
          </a:p>
          <a:p>
            <a:endParaRPr lang="en-GB" b="0" i="0" dirty="0">
              <a:solidFill>
                <a:srgbClr val="000000"/>
              </a:solidFill>
              <a:effectLst/>
              <a:latin typeface="Arial" panose="020B0604020202020204" pitchFamily="34" charset="0"/>
              <a:cs typeface="Arial" panose="020B0604020202020204" pitchFamily="34" charset="0"/>
            </a:endParaRPr>
          </a:p>
          <a:p>
            <a:r>
              <a:rPr lang="en-GB" b="0" i="0" dirty="0">
                <a:solidFill>
                  <a:srgbClr val="000000"/>
                </a:solidFill>
                <a:effectLst/>
                <a:latin typeface="Arial" panose="020B0604020202020204" pitchFamily="34" charset="0"/>
                <a:cs typeface="Arial" panose="020B0604020202020204" pitchFamily="34" charset="0"/>
              </a:rPr>
              <a:t>Shown is an example of an atlas alignment using image registration between two different brain magnetic resonance images. The atlas image (top left) is transformed (top right) to be aligned with the fixed subject image (</a:t>
            </a:r>
            <a:r>
              <a:rPr lang="en-GB" b="0" i="0" dirty="0" err="1">
                <a:solidFill>
                  <a:srgbClr val="000000"/>
                </a:solidFill>
                <a:effectLst/>
                <a:latin typeface="Arial" panose="020B0604020202020204" pitchFamily="34" charset="0"/>
                <a:cs typeface="Arial" panose="020B0604020202020204" pitchFamily="34" charset="0"/>
              </a:rPr>
              <a:t>center</a:t>
            </a:r>
            <a:r>
              <a:rPr lang="en-GB" b="0" i="0" dirty="0">
                <a:solidFill>
                  <a:srgbClr val="000000"/>
                </a:solidFill>
                <a:effectLst/>
                <a:latin typeface="Arial" panose="020B0604020202020204" pitchFamily="34" charset="0"/>
                <a:cs typeface="Arial" panose="020B0604020202020204" pitchFamily="34" charset="0"/>
              </a:rPr>
              <a:t>). The transformation allows the anatomical labels from the atlas (bottom left) to be directly transferred (bottom right) to label the subject image.</a:t>
            </a:r>
          </a:p>
          <a:p>
            <a:endParaRPr lang="en-GB" b="0" i="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SITK provides robust registration capabilities and allows you to code your own registration algorithms.</a:t>
            </a:r>
          </a:p>
        </p:txBody>
      </p:sp>
      <p:sp>
        <p:nvSpPr>
          <p:cNvPr id="4" name="Slide Number Placeholder 3">
            <a:extLst>
              <a:ext uri="{FF2B5EF4-FFF2-40B4-BE49-F238E27FC236}">
                <a16:creationId xmlns:a16="http://schemas.microsoft.com/office/drawing/2014/main" id="{C16E680C-4C3A-8505-08E5-3A46112A2497}"/>
              </a:ext>
            </a:extLst>
          </p:cNvPr>
          <p:cNvSpPr>
            <a:spLocks noGrp="1"/>
          </p:cNvSpPr>
          <p:nvPr>
            <p:ph type="sldNum" sz="quarter" idx="5"/>
          </p:nvPr>
        </p:nvSpPr>
        <p:spPr/>
        <p:txBody>
          <a:bodyPr/>
          <a:lstStyle/>
          <a:p>
            <a:fld id="{159C826B-D178-E24D-AF13-C8F91450D69D}" type="slidenum">
              <a:rPr lang="en-NL" smtClean="0"/>
              <a:t>8</a:t>
            </a:fld>
            <a:endParaRPr lang="en-NL"/>
          </a:p>
        </p:txBody>
      </p:sp>
    </p:spTree>
    <p:extLst>
      <p:ext uri="{BB962C8B-B14F-4D97-AF65-F5344CB8AC3E}">
        <p14:creationId xmlns:p14="http://schemas.microsoft.com/office/powerpoint/2010/main" val="69276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8B92C-8997-AB7C-3449-FD36D356E5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9ABBAD-469A-BE1A-7335-91C4F6AB7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9488D-8EF0-A7C4-ABC9-2718D91C2E87}"/>
              </a:ext>
            </a:extLst>
          </p:cNvPr>
          <p:cNvSpPr>
            <a:spLocks noGrp="1"/>
          </p:cNvSpPr>
          <p:nvPr>
            <p:ph type="body" idx="1"/>
          </p:nvPr>
        </p:nvSpPr>
        <p:spPr/>
        <p:txBody>
          <a:bodyPr/>
          <a:lstStyle/>
          <a:p>
            <a:r>
              <a:rPr lang="en-GB" b="0" i="0" dirty="0">
                <a:solidFill>
                  <a:srgbClr val="DEE2E6"/>
                </a:solidFill>
                <a:effectLst/>
                <a:latin typeface="Arial" panose="020B0604020202020204" pitchFamily="34" charset="0"/>
                <a:cs typeface="Arial" panose="020B0604020202020204" pitchFamily="34" charset="0"/>
              </a:rPr>
              <a:t>Image segmentation filters process images by dividing them into meaningful regions. SITK provides a wide range of filters to support classical segmentation algorithms, including various thresholding methods and watershed algorithms. The output is typically an image where different integers represent distinct objects, with 0 often used for the background and 1 (or sometimes 255) for foreground objects. After segmenting the data, SITK allows for efficient post-processing, such as </a:t>
            </a:r>
            <a:r>
              <a:rPr lang="en-GB" b="0" i="0" dirty="0" err="1">
                <a:solidFill>
                  <a:srgbClr val="DEE2E6"/>
                </a:solidFill>
                <a:effectLst/>
                <a:latin typeface="Arial" panose="020B0604020202020204" pitchFamily="34" charset="0"/>
                <a:cs typeface="Arial" panose="020B0604020202020204" pitchFamily="34" charset="0"/>
              </a:rPr>
              <a:t>labeling</a:t>
            </a:r>
            <a:r>
              <a:rPr lang="en-GB" b="0" i="0" dirty="0">
                <a:solidFill>
                  <a:srgbClr val="DEE2E6"/>
                </a:solidFill>
                <a:effectLst/>
                <a:latin typeface="Arial" panose="020B0604020202020204" pitchFamily="34" charset="0"/>
                <a:cs typeface="Arial" panose="020B0604020202020204" pitchFamily="34" charset="0"/>
              </a:rPr>
              <a:t> distinct objects and </a:t>
            </a:r>
            <a:r>
              <a:rPr lang="en-GB" b="0" i="0" dirty="0" err="1">
                <a:solidFill>
                  <a:srgbClr val="DEE2E6"/>
                </a:solidFill>
                <a:effectLst/>
                <a:latin typeface="Arial" panose="020B0604020202020204" pitchFamily="34" charset="0"/>
                <a:cs typeface="Arial" panose="020B0604020202020204" pitchFamily="34" charset="0"/>
              </a:rPr>
              <a:t>analyzing</a:t>
            </a:r>
            <a:r>
              <a:rPr lang="en-GB" b="0" i="0" dirty="0">
                <a:solidFill>
                  <a:srgbClr val="DEE2E6"/>
                </a:solidFill>
                <a:effectLst/>
                <a:latin typeface="Arial" panose="020B0604020202020204" pitchFamily="34" charset="0"/>
                <a:cs typeface="Arial" panose="020B0604020202020204" pitchFamily="34" charset="0"/>
              </a:rPr>
              <a:t> their shapes.</a:t>
            </a:r>
          </a:p>
          <a:p>
            <a:pPr marL="171450" indent="-171450" algn="l">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171450" indent="-171450" algn="l">
              <a:buFontTx/>
              <a:buChar char="-"/>
            </a:pPr>
            <a:r>
              <a:rPr lang="en-GB" b="0" i="0" dirty="0">
                <a:solidFill>
                  <a:srgbClr val="DEE2E6"/>
                </a:solidFill>
                <a:effectLst/>
                <a:latin typeface="Arial" panose="020B0604020202020204" pitchFamily="34" charset="0"/>
                <a:cs typeface="Arial" panose="020B0604020202020204" pitchFamily="34" charset="0"/>
              </a:rPr>
              <a:t>Thresholding is the most basic form of segmentation. It simply labels the pixels of an image based on the intensity range without respect to geometry or connectivity.</a:t>
            </a:r>
          </a:p>
          <a:p>
            <a:pPr algn="l"/>
            <a:r>
              <a:rPr lang="en-GB" b="0" i="0" dirty="0">
                <a:solidFill>
                  <a:srgbClr val="DEE2E6"/>
                </a:solidFill>
                <a:effectLst/>
                <a:latin typeface="Arial" panose="020B0604020202020204" pitchFamily="34" charset="0"/>
                <a:cs typeface="Arial" panose="020B0604020202020204" pitchFamily="34" charset="0"/>
              </a:rPr>
              <a:t>- Region Growing Segmentation. The first step of improvement upon the naive thresholding is a class of algorithms called region growing. The common theme for all these algorithms is that a voxel’s </a:t>
            </a:r>
            <a:r>
              <a:rPr lang="en-GB" b="0" i="0" dirty="0" err="1">
                <a:solidFill>
                  <a:srgbClr val="DEE2E6"/>
                </a:solidFill>
                <a:effectLst/>
                <a:latin typeface="Arial" panose="020B0604020202020204" pitchFamily="34" charset="0"/>
                <a:cs typeface="Arial" panose="020B0604020202020204" pitchFamily="34" charset="0"/>
              </a:rPr>
              <a:t>neighbor</a:t>
            </a:r>
            <a:r>
              <a:rPr lang="en-GB" b="0" i="0" dirty="0">
                <a:solidFill>
                  <a:srgbClr val="DEE2E6"/>
                </a:solidFill>
                <a:effectLst/>
                <a:latin typeface="Arial" panose="020B0604020202020204" pitchFamily="34" charset="0"/>
                <a:cs typeface="Arial" panose="020B0604020202020204" pitchFamily="34" charset="0"/>
              </a:rPr>
              <a:t> is considered to be in the same class if its intensities are similar to the current voxel.</a:t>
            </a:r>
          </a:p>
        </p:txBody>
      </p:sp>
      <p:sp>
        <p:nvSpPr>
          <p:cNvPr id="4" name="Slide Number Placeholder 3">
            <a:extLst>
              <a:ext uri="{FF2B5EF4-FFF2-40B4-BE49-F238E27FC236}">
                <a16:creationId xmlns:a16="http://schemas.microsoft.com/office/drawing/2014/main" id="{7B701B68-DE53-AC5A-8E6C-7F081B5D113D}"/>
              </a:ext>
            </a:extLst>
          </p:cNvPr>
          <p:cNvSpPr>
            <a:spLocks noGrp="1"/>
          </p:cNvSpPr>
          <p:nvPr>
            <p:ph type="sldNum" sz="quarter" idx="5"/>
          </p:nvPr>
        </p:nvSpPr>
        <p:spPr/>
        <p:txBody>
          <a:bodyPr/>
          <a:lstStyle/>
          <a:p>
            <a:fld id="{159C826B-D178-E24D-AF13-C8F91450D69D}" type="slidenum">
              <a:rPr lang="en-NL" smtClean="0"/>
              <a:t>9</a:t>
            </a:fld>
            <a:endParaRPr lang="en-NL"/>
          </a:p>
        </p:txBody>
      </p:sp>
    </p:spTree>
    <p:extLst>
      <p:ext uri="{BB962C8B-B14F-4D97-AF65-F5344CB8AC3E}">
        <p14:creationId xmlns:p14="http://schemas.microsoft.com/office/powerpoint/2010/main" val="3144382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9/16/24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2009001" y="1822484"/>
            <a:ext cx="8173995" cy="2387600"/>
          </a:xfrm>
        </p:spPr>
        <p:txBody>
          <a:bodyPr anchor="ctr"/>
          <a:lstStyle/>
          <a:p>
            <a:r>
              <a:rPr lang="nl-NL" sz="5400" b="0" dirty="0" err="1"/>
              <a:t>Registration</a:t>
            </a:r>
            <a:r>
              <a:rPr lang="nl-NL" sz="5400" b="0" dirty="0"/>
              <a:t> </a:t>
            </a:r>
            <a:r>
              <a:rPr lang="nl-NL" sz="5400" b="0" dirty="0" err="1"/>
              <a:t>and</a:t>
            </a:r>
            <a:r>
              <a:rPr lang="nl-NL" sz="5400" b="0" dirty="0"/>
              <a:t> </a:t>
            </a:r>
            <a:r>
              <a:rPr lang="nl-NL" sz="5400" b="0" dirty="0" err="1"/>
              <a:t>Segmentation</a:t>
            </a:r>
            <a:r>
              <a:rPr lang="nl-NL" sz="5400" b="0" dirty="0"/>
              <a:t> </a:t>
            </a:r>
            <a:r>
              <a:rPr lang="nl-NL" sz="5400" b="0" dirty="0" err="1"/>
              <a:t>with</a:t>
            </a:r>
            <a:r>
              <a:rPr lang="nl-NL" sz="5400" b="0" dirty="0"/>
              <a:t> SITK</a:t>
            </a:r>
          </a:p>
        </p:txBody>
      </p:sp>
      <p:sp>
        <p:nvSpPr>
          <p:cNvPr id="3" name="Ondertitel 2">
            <a:extLst>
              <a:ext uri="{FF2B5EF4-FFF2-40B4-BE49-F238E27FC236}">
                <a16:creationId xmlns:a16="http://schemas.microsoft.com/office/drawing/2014/main" id="{FB0C25BD-626E-7645-8979-9474FF6411F8}"/>
              </a:ext>
            </a:extLst>
          </p:cNvPr>
          <p:cNvSpPr>
            <a:spLocks noGrp="1"/>
          </p:cNvSpPr>
          <p:nvPr>
            <p:ph type="subTitle" idx="1"/>
          </p:nvPr>
        </p:nvSpPr>
        <p:spPr>
          <a:xfrm>
            <a:off x="1523999" y="4210084"/>
            <a:ext cx="9144000" cy="1597591"/>
          </a:xfrm>
        </p:spPr>
        <p:txBody>
          <a:bodyPr/>
          <a:lstStyle/>
          <a:p>
            <a:r>
              <a:rPr lang="nl-NL" dirty="0" err="1">
                <a:solidFill>
                  <a:schemeClr val="bg1"/>
                </a:solidFill>
              </a:rPr>
              <a:t>Giulia</a:t>
            </a:r>
            <a:r>
              <a:rPr lang="nl-NL" dirty="0">
                <a:solidFill>
                  <a:schemeClr val="bg1"/>
                </a:solidFill>
              </a:rPr>
              <a:t> </a:t>
            </a:r>
            <a:r>
              <a:rPr lang="nl-NL" dirty="0" err="1">
                <a:solidFill>
                  <a:schemeClr val="bg1"/>
                </a:solidFill>
              </a:rPr>
              <a:t>Crocioni</a:t>
            </a:r>
            <a:endParaRPr lang="nl-NL" dirty="0">
              <a:solidFill>
                <a:schemeClr val="bg1"/>
              </a:solidFill>
            </a:endParaRPr>
          </a:p>
          <a:p>
            <a:r>
              <a:rPr lang="nl-NL" sz="2000" dirty="0">
                <a:solidFill>
                  <a:schemeClr val="bg1"/>
                </a:solidFill>
              </a:rPr>
              <a:t>Netherlands </a:t>
            </a:r>
            <a:r>
              <a:rPr lang="nl-NL" sz="2000" dirty="0" err="1">
                <a:solidFill>
                  <a:schemeClr val="bg1"/>
                </a:solidFill>
              </a:rPr>
              <a:t>eScience</a:t>
            </a:r>
            <a:r>
              <a:rPr lang="nl-NL" sz="2000" dirty="0">
                <a:solidFill>
                  <a:schemeClr val="bg1"/>
                </a:solidFill>
              </a:rPr>
              <a:t> Center</a:t>
            </a:r>
          </a:p>
          <a:p>
            <a:endParaRPr lang="nl-NL" sz="2000" dirty="0">
              <a:solidFill>
                <a:schemeClr val="bg1"/>
              </a:solidFill>
            </a:endParaRPr>
          </a:p>
          <a:p>
            <a:r>
              <a:rPr lang="nl-NL" sz="2000" dirty="0">
                <a:solidFill>
                  <a:schemeClr val="bg1"/>
                </a:solidFill>
              </a:rPr>
              <a:t>           </a:t>
            </a:r>
          </a:p>
          <a:p>
            <a:r>
              <a:rPr lang="nl-NL" dirty="0">
                <a:solidFill>
                  <a:schemeClr val="bg1"/>
                </a:solidFill>
              </a:rPr>
              <a:t>18/09/2024</a:t>
            </a:r>
          </a:p>
        </p:txBody>
      </p:sp>
    </p:spTree>
    <p:extLst>
      <p:ext uri="{BB962C8B-B14F-4D97-AF65-F5344CB8AC3E}">
        <p14:creationId xmlns:p14="http://schemas.microsoft.com/office/powerpoint/2010/main" val="2006429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36B9BC-C196-7A43-A8DF-8CF0A05C5461}"/>
              </a:ext>
            </a:extLst>
          </p:cNvPr>
          <p:cNvSpPr>
            <a:spLocks noGrp="1"/>
          </p:cNvSpPr>
          <p:nvPr>
            <p:ph type="title"/>
          </p:nvPr>
        </p:nvSpPr>
        <p:spPr>
          <a:xfrm>
            <a:off x="6551054" y="2301955"/>
            <a:ext cx="5172860" cy="525115"/>
          </a:xfrm>
        </p:spPr>
        <p:txBody>
          <a:bodyPr/>
          <a:lstStyle/>
          <a:p>
            <a:r>
              <a:rPr lang="nl-NL" dirty="0" err="1"/>
              <a:t>Thank</a:t>
            </a:r>
            <a:r>
              <a:rPr lang="nl-NL" dirty="0"/>
              <a:t> </a:t>
            </a:r>
            <a:r>
              <a:rPr lang="nl-NL" dirty="0" err="1"/>
              <a:t>you</a:t>
            </a:r>
            <a:r>
              <a:rPr lang="nl-NL" dirty="0"/>
              <a:t>!</a:t>
            </a:r>
          </a:p>
        </p:txBody>
      </p:sp>
      <p:sp>
        <p:nvSpPr>
          <p:cNvPr id="3" name="Tijdelijke aanduiding voor inhoud 2">
            <a:extLst>
              <a:ext uri="{FF2B5EF4-FFF2-40B4-BE49-F238E27FC236}">
                <a16:creationId xmlns:a16="http://schemas.microsoft.com/office/drawing/2014/main" id="{365B812F-E646-2048-91A6-DB2D9E8F7AEB}"/>
              </a:ext>
            </a:extLst>
          </p:cNvPr>
          <p:cNvSpPr>
            <a:spLocks noGrp="1"/>
          </p:cNvSpPr>
          <p:nvPr>
            <p:ph idx="1"/>
          </p:nvPr>
        </p:nvSpPr>
        <p:spPr>
          <a:xfrm>
            <a:off x="6551054" y="3029775"/>
            <a:ext cx="5172860" cy="538843"/>
          </a:xfrm>
        </p:spPr>
        <p:txBody>
          <a:bodyPr/>
          <a:lstStyle/>
          <a:p>
            <a:r>
              <a:rPr lang="nl-NL" sz="2800" dirty="0"/>
              <a:t>Hands-on time</a:t>
            </a:r>
          </a:p>
        </p:txBody>
      </p:sp>
      <p:sp>
        <p:nvSpPr>
          <p:cNvPr id="5" name="Ovaal 1">
            <a:extLst>
              <a:ext uri="{FF2B5EF4-FFF2-40B4-BE49-F238E27FC236}">
                <a16:creationId xmlns:a16="http://schemas.microsoft.com/office/drawing/2014/main" id="{8561C631-685D-3140-8F1E-F7F843887643}"/>
              </a:ext>
            </a:extLst>
          </p:cNvPr>
          <p:cNvSpPr/>
          <p:nvPr/>
        </p:nvSpPr>
        <p:spPr>
          <a:xfrm>
            <a:off x="6635098" y="4112371"/>
            <a:ext cx="1169959" cy="1169959"/>
          </a:xfrm>
          <a:prstGeom prst="ellipse">
            <a:avLst/>
          </a:prstGeom>
          <a:blipFill dpi="0" rotWithShape="1">
            <a:blip r:embed="rId3"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Tijdelijke aanduiding voor tekst 8">
            <a:extLst>
              <a:ext uri="{FF2B5EF4-FFF2-40B4-BE49-F238E27FC236}">
                <a16:creationId xmlns:a16="http://schemas.microsoft.com/office/drawing/2014/main" id="{5EEF99B6-3ACC-FD4A-B7F5-5DCBA621573E}"/>
              </a:ext>
            </a:extLst>
          </p:cNvPr>
          <p:cNvSpPr txBox="1">
            <a:spLocks/>
          </p:cNvSpPr>
          <p:nvPr/>
        </p:nvSpPr>
        <p:spPr>
          <a:xfrm>
            <a:off x="8112263" y="3846569"/>
            <a:ext cx="2887956" cy="151236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b="1" dirty="0" err="1"/>
              <a:t>Giulia</a:t>
            </a:r>
            <a:r>
              <a:rPr lang="nl-NL" b="1" dirty="0"/>
              <a:t> </a:t>
            </a:r>
            <a:r>
              <a:rPr lang="nl-NL" b="1" dirty="0" err="1"/>
              <a:t>Crocioni</a:t>
            </a:r>
            <a:endParaRPr lang="nl-NL" b="1" dirty="0"/>
          </a:p>
          <a:p>
            <a:r>
              <a:rPr lang="nl-NL" dirty="0"/>
              <a:t>Research Software Engineer</a:t>
            </a:r>
          </a:p>
          <a:p>
            <a:r>
              <a:rPr lang="nl-NL" i="1" dirty="0" err="1"/>
              <a:t>www.esciencecenter.nl</a:t>
            </a:r>
            <a:endParaRPr lang="nl-NL" i="1" dirty="0"/>
          </a:p>
          <a:p>
            <a:r>
              <a:rPr lang="nl-NL" dirty="0" err="1"/>
              <a:t>g.crocioni@esciencecenter.nl</a:t>
            </a:r>
            <a:endParaRPr lang="nl-NL" dirty="0"/>
          </a:p>
          <a:p>
            <a:endParaRPr lang="nl-NL" dirty="0"/>
          </a:p>
        </p:txBody>
      </p:sp>
      <p:sp>
        <p:nvSpPr>
          <p:cNvPr id="8" name="Title 1">
            <a:extLst>
              <a:ext uri="{FF2B5EF4-FFF2-40B4-BE49-F238E27FC236}">
                <a16:creationId xmlns:a16="http://schemas.microsoft.com/office/drawing/2014/main" id="{92787687-E152-3145-AFC6-13722B505C9F}"/>
              </a:ext>
            </a:extLst>
          </p:cNvPr>
          <p:cNvSpPr txBox="1">
            <a:spLocks/>
          </p:cNvSpPr>
          <p:nvPr/>
        </p:nvSpPr>
        <p:spPr>
          <a:xfrm>
            <a:off x="634996" y="2942227"/>
            <a:ext cx="4114800" cy="21255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a:solidFill>
                  <a:schemeClr val="bg1"/>
                </a:solidFill>
              </a:rPr>
              <a:t>“Empowering</a:t>
            </a:r>
          </a:p>
          <a:p>
            <a:r>
              <a:rPr lang="en-US" dirty="0">
                <a:solidFill>
                  <a:schemeClr val="bg1"/>
                </a:solidFill>
              </a:rPr>
              <a:t>researchers across</a:t>
            </a:r>
          </a:p>
          <a:p>
            <a:r>
              <a:rPr lang="en-US" dirty="0">
                <a:solidFill>
                  <a:schemeClr val="bg1"/>
                </a:solidFill>
              </a:rPr>
              <a:t>all disciplines</a:t>
            </a:r>
          </a:p>
          <a:p>
            <a:r>
              <a:rPr lang="en-US" dirty="0">
                <a:solidFill>
                  <a:schemeClr val="bg1"/>
                </a:solidFill>
              </a:rPr>
              <a:t>through innovative</a:t>
            </a:r>
          </a:p>
          <a:p>
            <a:r>
              <a:rPr lang="en-US" dirty="0">
                <a:solidFill>
                  <a:schemeClr val="bg1"/>
                </a:solidFill>
              </a:rPr>
              <a:t>research software”</a:t>
            </a:r>
          </a:p>
        </p:txBody>
      </p:sp>
      <p:pic>
        <p:nvPicPr>
          <p:cNvPr id="4" name="Picture 3">
            <a:extLst>
              <a:ext uri="{FF2B5EF4-FFF2-40B4-BE49-F238E27FC236}">
                <a16:creationId xmlns:a16="http://schemas.microsoft.com/office/drawing/2014/main" id="{A233FB5D-31A1-7364-D6AF-5F42D45052A9}"/>
              </a:ext>
            </a:extLst>
          </p:cNvPr>
          <p:cNvPicPr>
            <a:picLocks noChangeAspect="1"/>
          </p:cNvPicPr>
          <p:nvPr/>
        </p:nvPicPr>
        <p:blipFill rotWithShape="1">
          <a:blip r:embed="rId4"/>
          <a:srcRect l="6884" t="7686" r="4955" b="5720"/>
          <a:stretch/>
        </p:blipFill>
        <p:spPr>
          <a:xfrm>
            <a:off x="6635098" y="4086731"/>
            <a:ext cx="1254005" cy="1209715"/>
          </a:xfrm>
          <a:prstGeom prst="rect">
            <a:avLst/>
          </a:prstGeom>
        </p:spPr>
      </p:pic>
    </p:spTree>
    <p:extLst>
      <p:ext uri="{BB962C8B-B14F-4D97-AF65-F5344CB8AC3E}">
        <p14:creationId xmlns:p14="http://schemas.microsoft.com/office/powerpoint/2010/main" val="96442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4746D6B-882D-8108-97B0-AF832FD79763}"/>
              </a:ext>
            </a:extLst>
          </p:cNvPr>
          <p:cNvGrpSpPr/>
          <p:nvPr/>
        </p:nvGrpSpPr>
        <p:grpSpPr>
          <a:xfrm>
            <a:off x="1272538" y="1831962"/>
            <a:ext cx="9646923" cy="3831018"/>
            <a:chOff x="1610014" y="2142024"/>
            <a:chExt cx="9646923" cy="3831018"/>
          </a:xfrm>
        </p:grpSpPr>
        <p:grpSp>
          <p:nvGrpSpPr>
            <p:cNvPr id="13" name="Group 12">
              <a:extLst>
                <a:ext uri="{FF2B5EF4-FFF2-40B4-BE49-F238E27FC236}">
                  <a16:creationId xmlns:a16="http://schemas.microsoft.com/office/drawing/2014/main" id="{D519CB03-1BC8-128A-8D0F-FEC2683CEF6B}"/>
                </a:ext>
              </a:extLst>
            </p:cNvPr>
            <p:cNvGrpSpPr/>
            <p:nvPr/>
          </p:nvGrpSpPr>
          <p:grpSpPr>
            <a:xfrm>
              <a:off x="1610014" y="2142024"/>
              <a:ext cx="9080486" cy="3420773"/>
              <a:chOff x="781628" y="2142024"/>
              <a:chExt cx="9080486" cy="3420773"/>
            </a:xfrm>
          </p:grpSpPr>
          <p:pic>
            <p:nvPicPr>
              <p:cNvPr id="1028" name="Picture 4" descr="SITK logo.">
                <a:extLst>
                  <a:ext uri="{FF2B5EF4-FFF2-40B4-BE49-F238E27FC236}">
                    <a16:creationId xmlns:a16="http://schemas.microsoft.com/office/drawing/2014/main" id="{B65772EF-9B16-87F5-9DD6-E21B6ED70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505" y="2922522"/>
                <a:ext cx="1259609" cy="1859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T and MRI volumes overimposed.">
                <a:extLst>
                  <a:ext uri="{FF2B5EF4-FFF2-40B4-BE49-F238E27FC236}">
                    <a16:creationId xmlns:a16="http://schemas.microsoft.com/office/drawing/2014/main" id="{CEABD582-59BD-F396-3A7C-31B02EF41C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37"/>
              <a:stretch/>
            </p:blipFill>
            <p:spPr bwMode="auto">
              <a:xfrm>
                <a:off x="781628" y="2142024"/>
                <a:ext cx="3437795" cy="3420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4E66654-EB0B-504D-3535-D8377509AEBA}"/>
                  </a:ext>
                </a:extLst>
              </p:cNvPr>
              <p:cNvPicPr>
                <a:picLocks noChangeAspect="1"/>
              </p:cNvPicPr>
              <p:nvPr/>
            </p:nvPicPr>
            <p:blipFill>
              <a:blip r:embed="rId5"/>
              <a:stretch>
                <a:fillRect/>
              </a:stretch>
            </p:blipFill>
            <p:spPr>
              <a:xfrm>
                <a:off x="4791703" y="2165684"/>
                <a:ext cx="3130007" cy="3373452"/>
              </a:xfrm>
              <a:prstGeom prst="rect">
                <a:avLst/>
              </a:prstGeom>
            </p:spPr>
          </p:pic>
        </p:grpSp>
        <p:sp>
          <p:nvSpPr>
            <p:cNvPr id="14" name="TextBox 13">
              <a:extLst>
                <a:ext uri="{FF2B5EF4-FFF2-40B4-BE49-F238E27FC236}">
                  <a16:creationId xmlns:a16="http://schemas.microsoft.com/office/drawing/2014/main" id="{E3869F37-89C8-55DF-37F5-42C47B1E024C}"/>
                </a:ext>
              </a:extLst>
            </p:cNvPr>
            <p:cNvSpPr txBox="1"/>
            <p:nvPr/>
          </p:nvSpPr>
          <p:spPr>
            <a:xfrm>
              <a:off x="5734448" y="5495988"/>
              <a:ext cx="2901288" cy="400110"/>
            </a:xfrm>
            <a:prstGeom prst="rect">
              <a:avLst/>
            </a:prstGeom>
            <a:noFill/>
          </p:spPr>
          <p:txBody>
            <a:bodyPr wrap="square" rtlCol="0">
              <a:spAutoFit/>
            </a:bodyPr>
            <a:lstStyle/>
            <a:p>
              <a:pPr algn="ctr"/>
              <a:r>
                <a:rPr lang="en-GB" sz="1000" dirty="0">
                  <a:solidFill>
                    <a:srgbClr val="222222"/>
                  </a:solidFill>
                  <a:latin typeface="Courier New" panose="02070309020205020404" pitchFamily="49" charset="0"/>
                </a:rPr>
                <a:t>Example of left lateral ventricle segmentation</a:t>
              </a:r>
              <a:endParaRPr lang="en-NL" sz="1000" dirty="0"/>
            </a:p>
          </p:txBody>
        </p:sp>
        <p:sp>
          <p:nvSpPr>
            <p:cNvPr id="15" name="TextBox 14">
              <a:extLst>
                <a:ext uri="{FF2B5EF4-FFF2-40B4-BE49-F238E27FC236}">
                  <a16:creationId xmlns:a16="http://schemas.microsoft.com/office/drawing/2014/main" id="{2CB14CA8-EB63-60BD-C2C4-5FDCB928481F}"/>
                </a:ext>
              </a:extLst>
            </p:cNvPr>
            <p:cNvSpPr txBox="1"/>
            <p:nvPr/>
          </p:nvSpPr>
          <p:spPr>
            <a:xfrm>
              <a:off x="1695275" y="5495988"/>
              <a:ext cx="3267271" cy="404466"/>
            </a:xfrm>
            <a:prstGeom prst="rect">
              <a:avLst/>
            </a:prstGeom>
            <a:noFill/>
          </p:spPr>
          <p:txBody>
            <a:bodyPr wrap="square" rtlCol="0">
              <a:spAutoFit/>
            </a:bodyPr>
            <a:lstStyle/>
            <a:p>
              <a:pPr algn="ctr"/>
              <a:r>
                <a:rPr lang="en-GB" sz="1000" dirty="0">
                  <a:solidFill>
                    <a:srgbClr val="222222"/>
                  </a:solidFill>
                  <a:latin typeface="Courier New" panose="02070309020205020404" pitchFamily="49" charset="0"/>
                </a:rPr>
                <a:t>Example of two volumes superimposed that need to be registered to be aligned</a:t>
              </a:r>
              <a:endParaRPr lang="en-NL" sz="1000" dirty="0"/>
            </a:p>
          </p:txBody>
        </p:sp>
        <p:sp>
          <p:nvSpPr>
            <p:cNvPr id="16" name="TextBox 15">
              <a:extLst>
                <a:ext uri="{FF2B5EF4-FFF2-40B4-BE49-F238E27FC236}">
                  <a16:creationId xmlns:a16="http://schemas.microsoft.com/office/drawing/2014/main" id="{3649B2A7-E839-12EF-E4BD-E6700B11870F}"/>
                </a:ext>
              </a:extLst>
            </p:cNvPr>
            <p:cNvSpPr txBox="1"/>
            <p:nvPr/>
          </p:nvSpPr>
          <p:spPr>
            <a:xfrm>
              <a:off x="8864455" y="5419044"/>
              <a:ext cx="2392482" cy="553998"/>
            </a:xfrm>
            <a:prstGeom prst="rect">
              <a:avLst/>
            </a:prstGeom>
            <a:noFill/>
          </p:spPr>
          <p:txBody>
            <a:bodyPr wrap="square" rtlCol="0">
              <a:spAutoFit/>
            </a:bodyPr>
            <a:lstStyle/>
            <a:p>
              <a:pPr algn="ctr"/>
              <a:r>
                <a:rPr lang="en-GB" sz="1000" dirty="0" err="1">
                  <a:solidFill>
                    <a:srgbClr val="222222"/>
                  </a:solidFill>
                  <a:latin typeface="Courier New" panose="02070309020205020404" pitchFamily="49" charset="0"/>
                  <a:cs typeface="Courier New" panose="02070309020205020404" pitchFamily="49" charset="0"/>
                </a:rPr>
                <a:t>SimpleITK</a:t>
              </a:r>
              <a:r>
                <a:rPr lang="en-GB" sz="1000" dirty="0">
                  <a:solidFill>
                    <a:srgbClr val="222222"/>
                  </a:solidFill>
                  <a:latin typeface="Courier New" panose="02070309020205020404" pitchFamily="49" charset="0"/>
                  <a:cs typeface="Courier New" panose="02070309020205020404" pitchFamily="49" charset="0"/>
                </a:rPr>
                <a:t> (SITK) logo</a:t>
              </a:r>
            </a:p>
            <a:p>
              <a:pPr algn="ct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github.com</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SimpleITK</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SimpleITK</a:t>
              </a:r>
              <a:endParaRPr lang="en-NL" sz="1000" dirty="0">
                <a:latin typeface="Courier New" panose="02070309020205020404" pitchFamily="49" charset="0"/>
                <a:cs typeface="Courier New" panose="02070309020205020404" pitchFamily="49" charset="0"/>
              </a:endParaRPr>
            </a:p>
          </p:txBody>
        </p:sp>
      </p:grpSp>
      <p:sp>
        <p:nvSpPr>
          <p:cNvPr id="21" name="Title 1">
            <a:extLst>
              <a:ext uri="{FF2B5EF4-FFF2-40B4-BE49-F238E27FC236}">
                <a16:creationId xmlns:a16="http://schemas.microsoft.com/office/drawing/2014/main" id="{64EBF8BA-3666-39B9-2492-564CE63917B2}"/>
              </a:ext>
            </a:extLst>
          </p:cNvPr>
          <p:cNvSpPr>
            <a:spLocks noGrp="1"/>
          </p:cNvSpPr>
          <p:nvPr>
            <p:ph type="title"/>
          </p:nvPr>
        </p:nvSpPr>
        <p:spPr>
          <a:xfrm>
            <a:off x="838200" y="395563"/>
            <a:ext cx="10758055" cy="1325563"/>
          </a:xfrm>
        </p:spPr>
        <p:txBody>
          <a:bodyPr/>
          <a:lstStyle/>
          <a:p>
            <a:r>
              <a:rPr lang="en-NL" b="0" dirty="0"/>
              <a:t>Registration and Segmentation with SITK</a:t>
            </a:r>
          </a:p>
        </p:txBody>
      </p:sp>
    </p:spTree>
    <p:extLst>
      <p:ext uri="{BB962C8B-B14F-4D97-AF65-F5344CB8AC3E}">
        <p14:creationId xmlns:p14="http://schemas.microsoft.com/office/powerpoint/2010/main" val="56139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0D67-A841-097F-97D4-2794146F2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D3427-DA9E-64D8-5490-FF012A50CAF6}"/>
              </a:ext>
            </a:extLst>
          </p:cNvPr>
          <p:cNvSpPr>
            <a:spLocks noGrp="1"/>
          </p:cNvSpPr>
          <p:nvPr>
            <p:ph type="title"/>
          </p:nvPr>
        </p:nvSpPr>
        <p:spPr/>
        <p:txBody>
          <a:bodyPr/>
          <a:lstStyle/>
          <a:p>
            <a:r>
              <a:rPr lang="en-NL" b="0" dirty="0"/>
              <a:t>Fundamental Concepts - Images</a:t>
            </a:r>
          </a:p>
        </p:txBody>
      </p:sp>
      <p:pic>
        <p:nvPicPr>
          <p:cNvPr id="3074" name="Picture 2" descr="SITK Image.">
            <a:extLst>
              <a:ext uri="{FF2B5EF4-FFF2-40B4-BE49-F238E27FC236}">
                <a16:creationId xmlns:a16="http://schemas.microsoft.com/office/drawing/2014/main" id="{2F1A1940-9524-4AF3-4003-A6173C8A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567" y="1418882"/>
            <a:ext cx="9906866" cy="507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7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785B-C431-469F-E21C-D7D8C21CE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C14-1386-406C-0CC8-9595BC63DF7B}"/>
              </a:ext>
            </a:extLst>
          </p:cNvPr>
          <p:cNvSpPr>
            <a:spLocks noGrp="1"/>
          </p:cNvSpPr>
          <p:nvPr>
            <p:ph type="title"/>
          </p:nvPr>
        </p:nvSpPr>
        <p:spPr/>
        <p:txBody>
          <a:bodyPr/>
          <a:lstStyle/>
          <a:p>
            <a:r>
              <a:rPr lang="en-NL" b="0" dirty="0"/>
              <a:t>Fundamental Concepts - Images</a:t>
            </a:r>
          </a:p>
        </p:txBody>
      </p:sp>
      <p:pic>
        <p:nvPicPr>
          <p:cNvPr id="4098" name="Picture 2" descr="Isotropic vs non-isotropic images.">
            <a:extLst>
              <a:ext uri="{FF2B5EF4-FFF2-40B4-BE49-F238E27FC236}">
                <a16:creationId xmlns:a16="http://schemas.microsoft.com/office/drawing/2014/main" id="{50DB1EFD-C686-E230-13B6-9077C4806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35" y="1727200"/>
            <a:ext cx="10612929"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2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8E1BC-09B6-A63B-9763-7B34C89D7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B9145-8D9F-D8E7-E91D-666A6F7EB223}"/>
              </a:ext>
            </a:extLst>
          </p:cNvPr>
          <p:cNvSpPr>
            <a:spLocks noGrp="1"/>
          </p:cNvSpPr>
          <p:nvPr>
            <p:ph type="title"/>
          </p:nvPr>
        </p:nvSpPr>
        <p:spPr/>
        <p:txBody>
          <a:bodyPr/>
          <a:lstStyle/>
          <a:p>
            <a:r>
              <a:rPr lang="en-NL" b="0" dirty="0"/>
              <a:t>Fundamental Concepts - Images</a:t>
            </a:r>
          </a:p>
        </p:txBody>
      </p:sp>
      <p:pic>
        <p:nvPicPr>
          <p:cNvPr id="5122" name="Picture 2" descr="Spatial relationship in images.">
            <a:extLst>
              <a:ext uri="{FF2B5EF4-FFF2-40B4-BE49-F238E27FC236}">
                <a16:creationId xmlns:a16="http://schemas.microsoft.com/office/drawing/2014/main" id="{A2B87521-AD26-A118-7DDB-6296142B5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749" y="1427018"/>
            <a:ext cx="8846501" cy="487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5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7530-59C2-29D6-8ADF-5FCC9FC41EA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80F23B0-53D4-517F-0E30-5E68EC8A6393}"/>
              </a:ext>
            </a:extLst>
          </p:cNvPr>
          <p:cNvSpPr>
            <a:spLocks noGrp="1"/>
          </p:cNvSpPr>
          <p:nvPr>
            <p:ph type="title"/>
          </p:nvPr>
        </p:nvSpPr>
        <p:spPr>
          <a:xfrm>
            <a:off x="838200" y="365125"/>
            <a:ext cx="10515600" cy="1325563"/>
          </a:xfrm>
        </p:spPr>
        <p:txBody>
          <a:bodyPr/>
          <a:lstStyle/>
          <a:p>
            <a:r>
              <a:rPr lang="en-NL" b="0" dirty="0"/>
              <a:t>Fundamental Concepts – Transforms</a:t>
            </a:r>
          </a:p>
        </p:txBody>
      </p:sp>
      <p:sp>
        <p:nvSpPr>
          <p:cNvPr id="7" name="TextBox 6">
            <a:extLst>
              <a:ext uri="{FF2B5EF4-FFF2-40B4-BE49-F238E27FC236}">
                <a16:creationId xmlns:a16="http://schemas.microsoft.com/office/drawing/2014/main" id="{4EB6AEE4-E180-FD7E-3018-91B9A817262D}"/>
              </a:ext>
            </a:extLst>
          </p:cNvPr>
          <p:cNvSpPr txBox="1"/>
          <p:nvPr/>
        </p:nvSpPr>
        <p:spPr>
          <a:xfrm>
            <a:off x="838200" y="1818063"/>
            <a:ext cx="10515600" cy="4124206"/>
          </a:xfrm>
          <a:prstGeom prst="rect">
            <a:avLst/>
          </a:prstGeom>
          <a:noFill/>
        </p:spPr>
        <p:txBody>
          <a:bodyPr wrap="square" rtlCol="0">
            <a:spAutoFit/>
          </a:bodyPr>
          <a:lstStyle/>
          <a:p>
            <a:pPr marL="285750" indent="-285750">
              <a:buFont typeface="Arial" panose="020B0604020202020204" pitchFamily="34" charset="0"/>
              <a:buChar char="•"/>
            </a:pPr>
            <a:r>
              <a:rPr lang="en-NL" dirty="0"/>
              <a:t>Global domain transforms</a:t>
            </a:r>
          </a:p>
          <a:p>
            <a:pPr marL="285750" indent="-285750">
              <a:buFont typeface="Arial" panose="020B0604020202020204" pitchFamily="34" charset="0"/>
              <a:buChar char="•"/>
            </a:pPr>
            <a:endParaRPr lang="en-NL" dirty="0"/>
          </a:p>
          <a:p>
            <a:pPr marL="742950" lvl="1" indent="-285750">
              <a:buFont typeface="Arial" panose="020B0604020202020204" pitchFamily="34" charset="0"/>
              <a:buChar char="•"/>
            </a:pPr>
            <a:r>
              <a:rPr lang="en-NL" dirty="0"/>
              <a:t>Translation, rotation, similarity, affine, etc.</a:t>
            </a:r>
          </a:p>
          <a:p>
            <a:pPr marL="742950" lvl="1" indent="-285750">
              <a:buFont typeface="Arial" panose="020B0604020202020204" pitchFamily="34" charset="0"/>
              <a:buChar char="•"/>
            </a:pPr>
            <a:endParaRPr lang="en-NL" dirty="0"/>
          </a:p>
          <a:p>
            <a:pPr lvl="1" algn="ctr"/>
            <a:r>
              <a:rPr lang="en-NL" sz="3200" b="0" i="0" u="none" strike="noStrike" dirty="0">
                <a:effectLst/>
                <a:latin typeface="STIXGeneral-Italic"/>
              </a:rPr>
              <a:t>𝑇</a:t>
            </a:r>
            <a:r>
              <a:rPr lang="en-NL" sz="3200" b="0" i="0" u="none" strike="noStrike" dirty="0">
                <a:effectLst/>
                <a:latin typeface="STIXGeneral-Regular"/>
              </a:rPr>
              <a:t>(</a:t>
            </a:r>
            <a:r>
              <a:rPr lang="en-NL" sz="3200" b="0" i="0" u="none" strike="noStrike" dirty="0">
                <a:effectLst/>
                <a:latin typeface="STIXGeneral-Italic"/>
              </a:rPr>
              <a:t>𝑥</a:t>
            </a:r>
            <a:r>
              <a:rPr lang="en-NL" sz="3200" b="0" i="0" u="none" strike="noStrike" dirty="0">
                <a:effectLst/>
                <a:latin typeface="STIXGeneral-Regular"/>
              </a:rPr>
              <a:t>)=</a:t>
            </a:r>
            <a:r>
              <a:rPr lang="en-NL" sz="3200" b="0" i="0" u="none" strike="noStrike" dirty="0">
                <a:effectLst/>
                <a:latin typeface="STIXGeneral-Italic"/>
              </a:rPr>
              <a:t>𝐴</a:t>
            </a:r>
            <a:r>
              <a:rPr lang="en-NL" sz="3200" b="0" i="0" u="none" strike="noStrike" dirty="0">
                <a:effectLst/>
                <a:latin typeface="STIXGeneral-Regular"/>
              </a:rPr>
              <a:t>(</a:t>
            </a:r>
            <a:r>
              <a:rPr lang="en-NL" sz="3200" b="0" i="0" u="none" strike="noStrike" dirty="0">
                <a:effectLst/>
                <a:latin typeface="STIXGeneral-Italic"/>
              </a:rPr>
              <a:t>𝑥</a:t>
            </a:r>
            <a:r>
              <a:rPr lang="en-NL" sz="3200" b="0" i="0" u="none" strike="noStrike" dirty="0">
                <a:effectLst/>
                <a:latin typeface="STIXGeneral-Regular"/>
              </a:rPr>
              <a:t>−</a:t>
            </a:r>
            <a:r>
              <a:rPr lang="en-NL" sz="3200" b="0" i="0" u="none" strike="noStrike" dirty="0">
                <a:effectLst/>
                <a:latin typeface="STIXGeneral-Italic"/>
              </a:rPr>
              <a:t>𝑐</a:t>
            </a:r>
            <a:r>
              <a:rPr lang="en-NL" sz="3200" b="0" i="0" u="none" strike="noStrike" dirty="0">
                <a:effectLst/>
                <a:latin typeface="STIXGeneral-Regular"/>
              </a:rPr>
              <a:t>)+</a:t>
            </a:r>
            <a:r>
              <a:rPr lang="en-NL" sz="3200" b="0" i="0" u="none" strike="noStrike" dirty="0">
                <a:effectLst/>
                <a:latin typeface="STIXGeneral-Italic"/>
              </a:rPr>
              <a:t>𝑡</a:t>
            </a:r>
            <a:r>
              <a:rPr lang="en-NL" sz="3200" b="0" i="0" u="none" strike="noStrike" dirty="0">
                <a:effectLst/>
                <a:latin typeface="STIXGeneral-Regular"/>
              </a:rPr>
              <a:t>+</a:t>
            </a:r>
            <a:r>
              <a:rPr lang="en-NL" sz="3200" b="0" i="0" u="none" strike="noStrike" dirty="0">
                <a:effectLst/>
                <a:latin typeface="STIXGeneral-Italic"/>
              </a:rPr>
              <a:t>𝑐</a:t>
            </a:r>
            <a:endParaRPr lang="en-NL" sz="3200" dirty="0"/>
          </a:p>
          <a:p>
            <a:pPr marL="285750" indent="-285750">
              <a:buFont typeface="Arial" panose="020B0604020202020204" pitchFamily="34" charset="0"/>
              <a:buChar char="•"/>
            </a:pPr>
            <a:endParaRPr lang="en-NL" dirty="0"/>
          </a:p>
          <a:p>
            <a:pPr marL="285750" indent="-285750">
              <a:buFont typeface="Arial" panose="020B0604020202020204" pitchFamily="34" charset="0"/>
              <a:buChar char="•"/>
            </a:pPr>
            <a:r>
              <a:rPr lang="en-NL" dirty="0"/>
              <a:t>Bounded domain transformations</a:t>
            </a:r>
          </a:p>
          <a:p>
            <a:pPr marL="742950" lvl="1" indent="-285750">
              <a:buFont typeface="Arial" panose="020B0604020202020204" pitchFamily="34" charset="0"/>
              <a:buChar char="•"/>
            </a:pPr>
            <a:r>
              <a:rPr lang="en-NL" dirty="0"/>
              <a:t>Identity outside the domain</a:t>
            </a:r>
          </a:p>
          <a:p>
            <a:pPr marL="742950" lvl="1" indent="-285750">
              <a:buFont typeface="Arial" panose="020B0604020202020204" pitchFamily="34" charset="0"/>
              <a:buChar char="•"/>
            </a:pPr>
            <a:r>
              <a:rPr lang="en-NL" dirty="0"/>
              <a:t>B-spline, displacement field, etc.</a:t>
            </a:r>
          </a:p>
          <a:p>
            <a:pPr lvl="1"/>
            <a:endParaRPr lang="en-NL" dirty="0"/>
          </a:p>
          <a:p>
            <a:pPr marL="285750" indent="-285750">
              <a:buFont typeface="Arial" panose="020B0604020202020204" pitchFamily="34" charset="0"/>
              <a:buChar char="•"/>
            </a:pPr>
            <a:r>
              <a:rPr lang="en-NL" dirty="0"/>
              <a:t>Composite transformation</a:t>
            </a:r>
          </a:p>
          <a:p>
            <a:pPr marL="285750" indent="-285750">
              <a:buFont typeface="Arial" panose="020B0604020202020204" pitchFamily="34" charset="0"/>
              <a:buChar char="•"/>
            </a:pPr>
            <a:endParaRPr lang="en-NL" dirty="0"/>
          </a:p>
          <a:p>
            <a:pPr algn="ctr"/>
            <a:r>
              <a:rPr lang="en-NL" sz="3200" b="0" i="0" u="none" strike="noStrike" dirty="0">
                <a:effectLst/>
                <a:latin typeface="STIXGeneral-Italic"/>
              </a:rPr>
              <a:t>𝑇</a:t>
            </a:r>
            <a:r>
              <a:rPr lang="en-NL" sz="3200" b="0" i="0" u="none" strike="noStrike" dirty="0">
                <a:effectLst/>
                <a:latin typeface="STIXGeneral-Regular"/>
              </a:rPr>
              <a:t>0(</a:t>
            </a:r>
            <a:r>
              <a:rPr lang="en-NL" sz="3200" b="0" i="0" u="none" strike="noStrike" dirty="0">
                <a:effectLst/>
                <a:latin typeface="STIXGeneral-Italic"/>
              </a:rPr>
              <a:t>𝑇</a:t>
            </a:r>
            <a:r>
              <a:rPr lang="en-NL" sz="3200" b="0" i="0" u="none" strike="noStrike" dirty="0">
                <a:effectLst/>
                <a:latin typeface="STIXGeneral-Regular"/>
              </a:rPr>
              <a:t>1(</a:t>
            </a:r>
            <a:r>
              <a:rPr lang="en-NL" sz="3200" b="0" i="0" u="none" strike="noStrike" dirty="0">
                <a:effectLst/>
                <a:latin typeface="STIXGeneral-Italic"/>
              </a:rPr>
              <a:t>𝑇</a:t>
            </a:r>
            <a:r>
              <a:rPr lang="en-NL" sz="3200" b="0" i="0" u="none" strike="noStrike" dirty="0">
                <a:effectLst/>
                <a:latin typeface="STIXGeneral-Regular"/>
              </a:rPr>
              <a:t>2(...</a:t>
            </a:r>
            <a:r>
              <a:rPr lang="en-NL" sz="3200" b="0" i="0" u="none" strike="noStrike" dirty="0">
                <a:effectLst/>
                <a:latin typeface="STIXGeneral-Italic"/>
              </a:rPr>
              <a:t>𝑇𝑛</a:t>
            </a:r>
            <a:r>
              <a:rPr lang="en-NL" sz="3200" b="0" i="0" u="none" strike="noStrike" dirty="0">
                <a:effectLst/>
                <a:latin typeface="STIXGeneral-Regular"/>
              </a:rPr>
              <a:t>(</a:t>
            </a:r>
            <a:r>
              <a:rPr lang="en-NL" sz="3200" b="0" i="0" u="none" strike="noStrike" dirty="0">
                <a:effectLst/>
                <a:latin typeface="STIXGeneral-Italic"/>
              </a:rPr>
              <a:t>𝑝</a:t>
            </a:r>
            <a:r>
              <a:rPr lang="en-NL" sz="3200" b="0" i="0" u="none" strike="noStrike" dirty="0">
                <a:effectLst/>
                <a:latin typeface="STIXGeneral-Regular"/>
              </a:rPr>
              <a:t>))))</a:t>
            </a:r>
            <a:endParaRPr lang="en-NL" sz="3200" dirty="0"/>
          </a:p>
        </p:txBody>
      </p:sp>
    </p:spTree>
    <p:extLst>
      <p:ext uri="{BB962C8B-B14F-4D97-AF65-F5344CB8AC3E}">
        <p14:creationId xmlns:p14="http://schemas.microsoft.com/office/powerpoint/2010/main" val="207485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BCF22-013C-32A1-E576-3B21B503C07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F4505C9-D740-A26A-1386-55AC581BF24D}"/>
              </a:ext>
            </a:extLst>
          </p:cNvPr>
          <p:cNvSpPr>
            <a:spLocks noGrp="1"/>
          </p:cNvSpPr>
          <p:nvPr>
            <p:ph type="title"/>
          </p:nvPr>
        </p:nvSpPr>
        <p:spPr>
          <a:xfrm>
            <a:off x="838200" y="365125"/>
            <a:ext cx="10515600" cy="1325563"/>
          </a:xfrm>
        </p:spPr>
        <p:txBody>
          <a:bodyPr/>
          <a:lstStyle/>
          <a:p>
            <a:r>
              <a:rPr lang="en-NL" b="0" dirty="0"/>
              <a:t>Fundamental Concepts – Resampling</a:t>
            </a:r>
          </a:p>
        </p:txBody>
      </p:sp>
      <p:pic>
        <p:nvPicPr>
          <p:cNvPr id="6146" name="Picture 2" descr="Non-isotropic slices example.">
            <a:extLst>
              <a:ext uri="{FF2B5EF4-FFF2-40B4-BE49-F238E27FC236}">
                <a16:creationId xmlns:a16="http://schemas.microsoft.com/office/drawing/2014/main" id="{769A68B3-A7B6-76E9-5D3B-2181E0BDA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317" y="1690687"/>
            <a:ext cx="5336465" cy="45162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454860-5BE9-02C4-C208-9B805220F58C}"/>
              </a:ext>
            </a:extLst>
          </p:cNvPr>
          <p:cNvSpPr txBox="1"/>
          <p:nvPr/>
        </p:nvSpPr>
        <p:spPr>
          <a:xfrm>
            <a:off x="838200" y="1690687"/>
            <a:ext cx="5996940" cy="438889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NL" sz="2000" i="1" dirty="0"/>
              <a:t>Image</a:t>
            </a:r>
          </a:p>
          <a:p>
            <a:pPr marL="914400" lvl="1" indent="-457200">
              <a:lnSpc>
                <a:spcPct val="150000"/>
              </a:lnSpc>
              <a:buFont typeface="Arial" panose="020B0604020202020204" pitchFamily="34" charset="0"/>
              <a:buChar char="•"/>
            </a:pPr>
            <a:r>
              <a:rPr lang="en-NL" dirty="0"/>
              <a:t>Coordinate system m</a:t>
            </a:r>
          </a:p>
          <a:p>
            <a:pPr marL="457200" indent="-457200">
              <a:lnSpc>
                <a:spcPct val="150000"/>
              </a:lnSpc>
              <a:buFont typeface="Arial" panose="020B0604020202020204" pitchFamily="34" charset="0"/>
              <a:buChar char="•"/>
            </a:pPr>
            <a:r>
              <a:rPr lang="en-NL" sz="2000" i="1" dirty="0"/>
              <a:t>Resampling grid</a:t>
            </a:r>
          </a:p>
          <a:p>
            <a:pPr marL="914400" lvl="1" indent="-457200">
              <a:lnSpc>
                <a:spcPct val="150000"/>
              </a:lnSpc>
              <a:buFont typeface="Arial" panose="020B0604020202020204" pitchFamily="34" charset="0"/>
              <a:buChar char="•"/>
            </a:pPr>
            <a:r>
              <a:rPr lang="en-NL" dirty="0"/>
              <a:t>A grid of points in a different coordinate system f</a:t>
            </a:r>
          </a:p>
          <a:p>
            <a:pPr marL="457200" indent="-457200">
              <a:lnSpc>
                <a:spcPct val="150000"/>
              </a:lnSpc>
              <a:buFont typeface="Arial" panose="020B0604020202020204" pitchFamily="34" charset="0"/>
              <a:buChar char="•"/>
            </a:pPr>
            <a:r>
              <a:rPr lang="en-NL" sz="2000" i="1" dirty="0"/>
              <a:t>Transformation</a:t>
            </a:r>
          </a:p>
          <a:p>
            <a:pPr marL="914400" lvl="1" indent="-457200">
              <a:lnSpc>
                <a:spcPct val="150000"/>
              </a:lnSpc>
              <a:buFont typeface="Arial" panose="020B0604020202020204" pitchFamily="34" charset="0"/>
              <a:buChar char="•"/>
            </a:pPr>
            <a:r>
              <a:rPr lang="en-NL" dirty="0"/>
              <a:t>It maps points from the resampling grid (f) to the image’s coordinate system (m)</a:t>
            </a:r>
          </a:p>
          <a:p>
            <a:pPr marL="457200" indent="-457200">
              <a:lnSpc>
                <a:spcPct val="150000"/>
              </a:lnSpc>
              <a:buFont typeface="Arial" panose="020B0604020202020204" pitchFamily="34" charset="0"/>
              <a:buChar char="•"/>
            </a:pPr>
            <a:r>
              <a:rPr lang="en-NL" sz="2000" i="1" dirty="0"/>
              <a:t>Interpolator</a:t>
            </a:r>
          </a:p>
          <a:p>
            <a:pPr marL="914400" lvl="1" indent="-457200">
              <a:lnSpc>
                <a:spcPct val="150000"/>
              </a:lnSpc>
              <a:buFont typeface="Arial" panose="020B0604020202020204" pitchFamily="34" charset="0"/>
              <a:buChar char="•"/>
            </a:pPr>
            <a:r>
              <a:rPr lang="en-NL" dirty="0"/>
              <a:t>sitkLinear</a:t>
            </a:r>
          </a:p>
          <a:p>
            <a:pPr marL="914400" lvl="1" indent="-457200">
              <a:lnSpc>
                <a:spcPct val="150000"/>
              </a:lnSpc>
              <a:buFont typeface="Arial" panose="020B0604020202020204" pitchFamily="34" charset="0"/>
              <a:buChar char="•"/>
            </a:pPr>
            <a:r>
              <a:rPr lang="en-NL" dirty="0"/>
              <a:t>sitkNearestNeighbor</a:t>
            </a:r>
          </a:p>
        </p:txBody>
      </p:sp>
    </p:spTree>
    <p:extLst>
      <p:ext uri="{BB962C8B-B14F-4D97-AF65-F5344CB8AC3E}">
        <p14:creationId xmlns:p14="http://schemas.microsoft.com/office/powerpoint/2010/main" val="3910372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CCA1-0173-686A-9CF3-BC68A0F6171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4ED2E5C-BCCE-0327-4439-30105628B61E}"/>
              </a:ext>
            </a:extLst>
          </p:cNvPr>
          <p:cNvSpPr>
            <a:spLocks noGrp="1"/>
          </p:cNvSpPr>
          <p:nvPr>
            <p:ph type="title"/>
          </p:nvPr>
        </p:nvSpPr>
        <p:spPr>
          <a:xfrm>
            <a:off x="838200" y="365125"/>
            <a:ext cx="10515600" cy="1325563"/>
          </a:xfrm>
        </p:spPr>
        <p:txBody>
          <a:bodyPr/>
          <a:lstStyle/>
          <a:p>
            <a:r>
              <a:rPr lang="en-NL" b="0" dirty="0"/>
              <a:t>Registration</a:t>
            </a:r>
          </a:p>
        </p:txBody>
      </p:sp>
      <p:grpSp>
        <p:nvGrpSpPr>
          <p:cNvPr id="9" name="Group 8">
            <a:extLst>
              <a:ext uri="{FF2B5EF4-FFF2-40B4-BE49-F238E27FC236}">
                <a16:creationId xmlns:a16="http://schemas.microsoft.com/office/drawing/2014/main" id="{D2531F68-0C56-A743-B0E4-3D4CD26069EB}"/>
              </a:ext>
            </a:extLst>
          </p:cNvPr>
          <p:cNvGrpSpPr/>
          <p:nvPr/>
        </p:nvGrpSpPr>
        <p:grpSpPr>
          <a:xfrm>
            <a:off x="4119417" y="183573"/>
            <a:ext cx="7670800" cy="6490854"/>
            <a:chOff x="226289" y="-263236"/>
            <a:chExt cx="7670800" cy="6490854"/>
          </a:xfrm>
        </p:grpSpPr>
        <p:pic>
          <p:nvPicPr>
            <p:cNvPr id="7" name="Picture 6">
              <a:extLst>
                <a:ext uri="{FF2B5EF4-FFF2-40B4-BE49-F238E27FC236}">
                  <a16:creationId xmlns:a16="http://schemas.microsoft.com/office/drawing/2014/main" id="{15FF9906-03AE-06DB-2EA7-FBD90CD478CE}"/>
                </a:ext>
              </a:extLst>
            </p:cNvPr>
            <p:cNvPicPr>
              <a:picLocks noChangeAspect="1"/>
            </p:cNvPicPr>
            <p:nvPr/>
          </p:nvPicPr>
          <p:blipFill>
            <a:blip r:embed="rId3"/>
            <a:stretch>
              <a:fillRect/>
            </a:stretch>
          </p:blipFill>
          <p:spPr>
            <a:xfrm>
              <a:off x="226289" y="-263236"/>
              <a:ext cx="7670800" cy="5867400"/>
            </a:xfrm>
            <a:prstGeom prst="rect">
              <a:avLst/>
            </a:prstGeom>
          </p:spPr>
        </p:pic>
        <p:sp>
          <p:nvSpPr>
            <p:cNvPr id="8" name="TextBox 7">
              <a:extLst>
                <a:ext uri="{FF2B5EF4-FFF2-40B4-BE49-F238E27FC236}">
                  <a16:creationId xmlns:a16="http://schemas.microsoft.com/office/drawing/2014/main" id="{7BA227C7-350E-0CA7-B42F-9C7D733AFFE3}"/>
                </a:ext>
              </a:extLst>
            </p:cNvPr>
            <p:cNvSpPr txBox="1"/>
            <p:nvPr/>
          </p:nvSpPr>
          <p:spPr>
            <a:xfrm>
              <a:off x="226289" y="5519732"/>
              <a:ext cx="7670800" cy="707886"/>
            </a:xfrm>
            <a:prstGeom prst="rect">
              <a:avLst/>
            </a:prstGeom>
            <a:noFill/>
          </p:spPr>
          <p:txBody>
            <a:bodyPr wrap="square" rtlCol="0">
              <a:spAutoFit/>
            </a:bodyPr>
            <a:lstStyle/>
            <a:p>
              <a:r>
                <a:rPr lang="en-GB" sz="1000" b="0" i="0" dirty="0">
                  <a:solidFill>
                    <a:srgbClr val="222222"/>
                  </a:solidFill>
                  <a:effectLst/>
                  <a:latin typeface="Courier New" panose="02070309020205020404" pitchFamily="49" charset="0"/>
                </a:rPr>
                <a:t>Fig. 1 </a:t>
              </a:r>
              <a:r>
                <a:rPr lang="en-GB" sz="1000" dirty="0">
                  <a:solidFill>
                    <a:srgbClr val="222222"/>
                  </a:solidFill>
                  <a:latin typeface="Courier New" panose="02070309020205020404" pitchFamily="49" charset="0"/>
                </a:rPr>
                <a:t>in </a:t>
              </a:r>
              <a:r>
                <a:rPr lang="en-GB" sz="1000" b="0" i="0" dirty="0">
                  <a:solidFill>
                    <a:srgbClr val="222222"/>
                  </a:solidFill>
                  <a:effectLst/>
                  <a:latin typeface="Courier New" panose="02070309020205020404" pitchFamily="49" charset="0"/>
                </a:rPr>
                <a:t>Chen M, </a:t>
              </a:r>
              <a:r>
                <a:rPr lang="en-GB" sz="1000" b="0" i="0" dirty="0" err="1">
                  <a:solidFill>
                    <a:srgbClr val="222222"/>
                  </a:solidFill>
                  <a:effectLst/>
                  <a:latin typeface="Courier New" panose="02070309020205020404" pitchFamily="49" charset="0"/>
                </a:rPr>
                <a:t>Tustison</a:t>
              </a:r>
              <a:r>
                <a:rPr lang="en-GB" sz="1000" b="0" i="0" dirty="0">
                  <a:solidFill>
                    <a:srgbClr val="222222"/>
                  </a:solidFill>
                  <a:effectLst/>
                  <a:latin typeface="Courier New" panose="02070309020205020404" pitchFamily="49" charset="0"/>
                </a:rPr>
                <a:t> NJ, Jena R, et al., “Image Registration: Fundamentals and Recent Advances Based on Deep Learning”. 2023 Jul 23. In: </a:t>
              </a:r>
              <a:r>
                <a:rPr lang="en-GB" sz="1000" b="0" i="0" dirty="0" err="1">
                  <a:solidFill>
                    <a:srgbClr val="222222"/>
                  </a:solidFill>
                  <a:effectLst/>
                  <a:latin typeface="Courier New" panose="02070309020205020404" pitchFamily="49" charset="0"/>
                </a:rPr>
                <a:t>Colliot</a:t>
              </a:r>
              <a:r>
                <a:rPr lang="en-GB" sz="1000" b="0" i="0" dirty="0">
                  <a:solidFill>
                    <a:srgbClr val="222222"/>
                  </a:solidFill>
                  <a:effectLst/>
                  <a:latin typeface="Courier New" panose="02070309020205020404" pitchFamily="49" charset="0"/>
                </a:rPr>
                <a:t> O, editor. Machine Learning for Brain Disorders [Internet]. New York, NY: Humana; 2023. Chapter 14. Available from: https://</a:t>
              </a:r>
              <a:r>
                <a:rPr lang="en-GB" sz="1000" b="0" i="0" dirty="0" err="1">
                  <a:solidFill>
                    <a:srgbClr val="222222"/>
                  </a:solidFill>
                  <a:effectLst/>
                  <a:latin typeface="Courier New" panose="02070309020205020404" pitchFamily="49" charset="0"/>
                </a:rPr>
                <a:t>www.ncbi.nlm.nih.gov</a:t>
              </a:r>
              <a:r>
                <a:rPr lang="en-GB" sz="1000" b="0" i="0" dirty="0">
                  <a:solidFill>
                    <a:srgbClr val="222222"/>
                  </a:solidFill>
                  <a:effectLst/>
                  <a:latin typeface="Courier New" panose="02070309020205020404" pitchFamily="49" charset="0"/>
                </a:rPr>
                <a:t>/books/NBK597490/ </a:t>
              </a:r>
              <a:r>
                <a:rPr lang="en-GB" sz="1000" b="0" i="0" dirty="0" err="1">
                  <a:solidFill>
                    <a:srgbClr val="222222"/>
                  </a:solidFill>
                  <a:effectLst/>
                  <a:latin typeface="Courier New" panose="02070309020205020404" pitchFamily="49" charset="0"/>
                </a:rPr>
                <a:t>doi</a:t>
              </a:r>
              <a:r>
                <a:rPr lang="en-GB" sz="1000" b="0" i="0" dirty="0">
                  <a:solidFill>
                    <a:srgbClr val="222222"/>
                  </a:solidFill>
                  <a:effectLst/>
                  <a:latin typeface="Courier New" panose="02070309020205020404" pitchFamily="49" charset="0"/>
                </a:rPr>
                <a:t>: 10.1007/978-1-0716-3195-9_14</a:t>
              </a:r>
              <a:endParaRPr lang="en-NL" sz="1000" dirty="0"/>
            </a:p>
          </p:txBody>
        </p:sp>
      </p:grpSp>
    </p:spTree>
    <p:extLst>
      <p:ext uri="{BB962C8B-B14F-4D97-AF65-F5344CB8AC3E}">
        <p14:creationId xmlns:p14="http://schemas.microsoft.com/office/powerpoint/2010/main" val="2163627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98512-1438-9347-8C48-1F4DA899CA6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504F86B-6347-C048-4E1A-16A04C45AFF6}"/>
              </a:ext>
            </a:extLst>
          </p:cNvPr>
          <p:cNvSpPr>
            <a:spLocks noGrp="1"/>
          </p:cNvSpPr>
          <p:nvPr>
            <p:ph type="title"/>
          </p:nvPr>
        </p:nvSpPr>
        <p:spPr>
          <a:xfrm>
            <a:off x="838200" y="365125"/>
            <a:ext cx="10515600" cy="1325563"/>
          </a:xfrm>
        </p:spPr>
        <p:txBody>
          <a:bodyPr/>
          <a:lstStyle/>
          <a:p>
            <a:r>
              <a:rPr lang="en-NL" b="0" dirty="0"/>
              <a:t>Segmentation</a:t>
            </a:r>
          </a:p>
        </p:txBody>
      </p:sp>
      <p:grpSp>
        <p:nvGrpSpPr>
          <p:cNvPr id="8" name="Group 7">
            <a:extLst>
              <a:ext uri="{FF2B5EF4-FFF2-40B4-BE49-F238E27FC236}">
                <a16:creationId xmlns:a16="http://schemas.microsoft.com/office/drawing/2014/main" id="{3209DB4B-0229-969B-82D0-723C9D724646}"/>
              </a:ext>
            </a:extLst>
          </p:cNvPr>
          <p:cNvGrpSpPr/>
          <p:nvPr/>
        </p:nvGrpSpPr>
        <p:grpSpPr>
          <a:xfrm>
            <a:off x="724982" y="1213558"/>
            <a:ext cx="10742035" cy="5091467"/>
            <a:chOff x="780752" y="1000198"/>
            <a:chExt cx="10742035" cy="5091467"/>
          </a:xfrm>
        </p:grpSpPr>
        <p:pic>
          <p:nvPicPr>
            <p:cNvPr id="6" name="Picture 5">
              <a:extLst>
                <a:ext uri="{FF2B5EF4-FFF2-40B4-BE49-F238E27FC236}">
                  <a16:creationId xmlns:a16="http://schemas.microsoft.com/office/drawing/2014/main" id="{784484C6-07D5-2E36-09BD-8BA0CB4292EC}"/>
                </a:ext>
              </a:extLst>
            </p:cNvPr>
            <p:cNvPicPr>
              <a:picLocks noChangeAspect="1"/>
            </p:cNvPicPr>
            <p:nvPr/>
          </p:nvPicPr>
          <p:blipFill>
            <a:blip r:embed="rId3"/>
            <a:srcRect l="66275" t="2261"/>
            <a:stretch/>
          </p:blipFill>
          <p:spPr>
            <a:xfrm>
              <a:off x="780752" y="1690688"/>
              <a:ext cx="2621280" cy="3135777"/>
            </a:xfrm>
            <a:prstGeom prst="rect">
              <a:avLst/>
            </a:prstGeom>
          </p:spPr>
        </p:pic>
        <p:pic>
          <p:nvPicPr>
            <p:cNvPr id="7" name="Picture 6">
              <a:extLst>
                <a:ext uri="{FF2B5EF4-FFF2-40B4-BE49-F238E27FC236}">
                  <a16:creationId xmlns:a16="http://schemas.microsoft.com/office/drawing/2014/main" id="{738F7822-17DD-E23C-355B-72E64CB793C8}"/>
                </a:ext>
              </a:extLst>
            </p:cNvPr>
            <p:cNvPicPr>
              <a:picLocks noChangeAspect="1"/>
            </p:cNvPicPr>
            <p:nvPr/>
          </p:nvPicPr>
          <p:blipFill>
            <a:blip r:embed="rId4"/>
            <a:stretch>
              <a:fillRect/>
            </a:stretch>
          </p:blipFill>
          <p:spPr>
            <a:xfrm>
              <a:off x="6200142" y="1000198"/>
              <a:ext cx="2589828" cy="3221746"/>
            </a:xfrm>
            <a:prstGeom prst="rect">
              <a:avLst/>
            </a:prstGeom>
          </p:spPr>
        </p:pic>
        <p:pic>
          <p:nvPicPr>
            <p:cNvPr id="7170" name="Picture 2" descr="Level-set segmentation.">
              <a:extLst>
                <a:ext uri="{FF2B5EF4-FFF2-40B4-BE49-F238E27FC236}">
                  <a16:creationId xmlns:a16="http://schemas.microsoft.com/office/drawing/2014/main" id="{84FA58FA-6CDC-283A-7A2D-3A5B583FAE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548" y="2955888"/>
              <a:ext cx="2479452" cy="313577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nfidence connected after morphological closing.">
              <a:extLst>
                <a:ext uri="{FF2B5EF4-FFF2-40B4-BE49-F238E27FC236}">
                  <a16:creationId xmlns:a16="http://schemas.microsoft.com/office/drawing/2014/main" id="{ECD1BB44-DCFB-D985-0475-F317A03E15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4110" y="3258576"/>
              <a:ext cx="2628677" cy="26441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9813976"/>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94B7504ED68345BE9FCDC509D9CFC8" ma:contentTypeVersion="10" ma:contentTypeDescription="Create a new document." ma:contentTypeScope="" ma:versionID="5a1a7b0f770beb54764b15d43aa953b2">
  <xsd:schema xmlns:xsd="http://www.w3.org/2001/XMLSchema" xmlns:xs="http://www.w3.org/2001/XMLSchema" xmlns:p="http://schemas.microsoft.com/office/2006/metadata/properties" xmlns:ns2="6f06fa5a-90cf-43a2-82b6-2b627dc0e2df" xmlns:ns3="1689afee-6346-4778-ba81-7e1f775636f0" targetNamespace="http://schemas.microsoft.com/office/2006/metadata/properties" ma:root="true" ma:fieldsID="b4da3a4b8e9d1e021ba249f0c8e9bb9c" ns2:_="" ns3:_="">
    <xsd:import namespace="6f06fa5a-90cf-43a2-82b6-2b627dc0e2df"/>
    <xsd:import namespace="1689afee-6346-4778-ba81-7e1f775636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6fa5a-90cf-43a2-82b6-2b627dc0e2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89afee-6346-4778-ba81-7e1f775636f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9fa242-7911-4a94-9d04-5686ff581d7e}" ma:internalName="TaxCatchAll" ma:showField="CatchAllData" ma:web="1689afee-6346-4778-ba81-7e1f775636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689afee-6346-4778-ba81-7e1f775636f0" xsi:nil="true"/>
    <lcf76f155ced4ddcb4097134ff3c332f xmlns="6f06fa5a-90cf-43a2-82b6-2b627dc0e2d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B1DE08-B1FB-4344-9591-82859C4E4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06fa5a-90cf-43a2-82b6-2b627dc0e2df"/>
    <ds:schemaRef ds:uri="1689afee-6346-4778-ba81-7e1f775636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1689afee-6346-4778-ba81-7e1f775636f0"/>
    <ds:schemaRef ds:uri="6f06fa5a-90cf-43a2-82b6-2b627dc0e2df"/>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15412</TotalTime>
  <Words>1978</Words>
  <Application>Microsoft Macintosh PowerPoint</Application>
  <PresentationFormat>Widescreen</PresentationFormat>
  <Paragraphs>133</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STIXGeneral-Regular</vt:lpstr>
      <vt:lpstr>Arial</vt:lpstr>
      <vt:lpstr>Nunito</vt:lpstr>
      <vt:lpstr>Calibri</vt:lpstr>
      <vt:lpstr>STIXGeneral-Italic</vt:lpstr>
      <vt:lpstr>Courier New</vt:lpstr>
      <vt:lpstr>Assistant</vt:lpstr>
      <vt:lpstr>Office Theme</vt:lpstr>
      <vt:lpstr>Registration and Segmentation with SITK</vt:lpstr>
      <vt:lpstr>Registration and Segmentation with SITK</vt:lpstr>
      <vt:lpstr>Fundamental Concepts - Images</vt:lpstr>
      <vt:lpstr>Fundamental Concepts - Images</vt:lpstr>
      <vt:lpstr>Fundamental Concepts - Images</vt:lpstr>
      <vt:lpstr>Fundamental Concepts – Transforms</vt:lpstr>
      <vt:lpstr>Fundamental Concepts – Resampling</vt:lpstr>
      <vt:lpstr>Registration</vt:lpstr>
      <vt:lpstr>Segmentation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240</cp:revision>
  <dcterms:created xsi:type="dcterms:W3CDTF">2021-07-14T12:30:17Z</dcterms:created>
  <dcterms:modified xsi:type="dcterms:W3CDTF">2024-09-16T12:27:29Z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0x0101007794B7504ED68345BE9FCDC509D9CFC8</vt:lpwstr>
  </property>
  <property fmtid="{D5CDD505-2E9C-101B-9397-08002B2CF9AE}" pid="3" name="Order">
    <vt:r8>62700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